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omments/comment2.xml" ContentType="application/vnd.openxmlformats-officedocument.presentationml.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5.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Lst>
  <p:notesMasterIdLst>
    <p:notesMasterId r:id="rId25"/>
  </p:notesMasterIdLst>
  <p:sldIdLst>
    <p:sldId id="256" r:id="rId5"/>
    <p:sldId id="257" r:id="rId6"/>
    <p:sldId id="258" r:id="rId7"/>
    <p:sldId id="262" r:id="rId8"/>
    <p:sldId id="259" r:id="rId9"/>
    <p:sldId id="260" r:id="rId10"/>
    <p:sldId id="261" r:id="rId11"/>
    <p:sldId id="275" r:id="rId12"/>
    <p:sldId id="263" r:id="rId13"/>
    <p:sldId id="264" r:id="rId14"/>
    <p:sldId id="265" r:id="rId15"/>
    <p:sldId id="267" r:id="rId16"/>
    <p:sldId id="266" r:id="rId17"/>
    <p:sldId id="268" r:id="rId18"/>
    <p:sldId id="269" r:id="rId19"/>
    <p:sldId id="270" r:id="rId20"/>
    <p:sldId id="271" r:id="rId21"/>
    <p:sldId id="272" r:id="rId22"/>
    <p:sldId id="273" r:id="rId23"/>
    <p:sldId id="274" r:id="rId24"/>
  </p:sldIdLst>
  <p:sldSz cx="12192000" cy="6858000"/>
  <p:notesSz cx="6858000" cy="9144000"/>
  <p:defaultTextStyle>
    <a:defPPr>
      <a:defRPr lang="en-BE" alt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常 佳茹" initials="常" lastIdx="6" clrIdx="0">
    <p:extLst>
      <p:ext uri="{19B8F6BF-5375-455C-9EA6-DF929625EA0E}">
        <p15:presenceInfo xmlns:p15="http://schemas.microsoft.com/office/powerpoint/2012/main" userId="a0a366bdcbe12bf8" providerId="Windows Live"/>
      </p:ext>
    </p:extLst>
  </p:cmAuthor>
  <p:cmAuthor id="2" name="Zhiqi Wang" initials="ZW" lastIdx="5" clrIdx="1">
    <p:extLst>
      <p:ext uri="{19B8F6BF-5375-455C-9EA6-DF929625EA0E}">
        <p15:presenceInfo xmlns:p15="http://schemas.microsoft.com/office/powerpoint/2012/main" userId="Zhiqi W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ED8"/>
    <a:srgbClr val="890089"/>
    <a:srgbClr val="A5A5A5"/>
    <a:srgbClr val="A5C3C3"/>
    <a:srgbClr val="FFFFCC"/>
    <a:srgbClr val="B3CB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070" autoAdjust="0"/>
  </p:normalViewPr>
  <p:slideViewPr>
    <p:cSldViewPr snapToGrid="0">
      <p:cViewPr varScale="1">
        <p:scale>
          <a:sx n="49" d="100"/>
          <a:sy n="49" d="100"/>
        </p:scale>
        <p:origin x="106" y="2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r>
              <a:rPr lang="en-US" altLang="zh-CN" sz="1100" b="1" i="0" u="none" strike="noStrike" cap="all" baseline="0">
                <a:effectLst/>
              </a:rPr>
              <a:t>The preference of drinking water in Flanders</a:t>
            </a:r>
            <a:r>
              <a:rPr lang="en-US" altLang="zh-CN" sz="1100" b="1" i="0" u="none" strike="noStrike" cap="all" baseline="0"/>
              <a:t> </a:t>
            </a:r>
            <a:endParaRPr lang="zh-CN" sz="1050"/>
          </a:p>
        </c:rich>
      </c:tx>
      <c:layout>
        <c:manualLayout>
          <c:xMode val="edge"/>
          <c:yMode val="edge"/>
          <c:x val="0.18526379854692077"/>
          <c:y val="0.85185185185185186"/>
        </c:manualLayout>
      </c:layout>
      <c:overlay val="0"/>
      <c:spPr>
        <a:noFill/>
        <a:ln>
          <a:noFill/>
        </a:ln>
        <a:effectLst/>
      </c:spPr>
      <c:txPr>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061996779388085"/>
          <c:y val="0.11249999999999998"/>
          <c:w val="0.62681159420289856"/>
          <c:h val="0.72083333333333333"/>
        </c:manualLayout>
      </c:layout>
      <c:pieChart>
        <c:varyColors val="1"/>
        <c:ser>
          <c:idx val="0"/>
          <c:order val="0"/>
          <c:dPt>
            <c:idx val="0"/>
            <c:bubble3D val="0"/>
            <c:spPr>
              <a:solidFill>
                <a:schemeClr val="bg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CBD-48C0-BF53-2B217C0D88AC}"/>
              </c:ext>
            </c:extLst>
          </c:dPt>
          <c:dPt>
            <c:idx val="1"/>
            <c:bubble3D val="0"/>
            <c:explosion val="3"/>
            <c:spPr>
              <a:solidFill>
                <a:schemeClr val="accent4">
                  <a:lumMod val="60000"/>
                  <a:lumOff val="4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CBD-48C0-BF53-2B217C0D88AC}"/>
              </c:ext>
            </c:extLst>
          </c:dPt>
          <c:dLbls>
            <c:dLbl>
              <c:idx val="0"/>
              <c:layout>
                <c:manualLayout>
                  <c:x val="-0.24849926888785226"/>
                  <c:y val="-0.10944500894710177"/>
                </c:manualLayout>
              </c:layout>
              <c:tx>
                <c:rich>
                  <a:bodyPr rot="0" spcFirstLastPara="1" vertOverflow="ellipsis" vert="horz" wrap="square" lIns="38100" tIns="19050" rIns="38100" bIns="19050" anchor="ctr" anchorCtr="1">
                    <a:noAutofit/>
                  </a:bodyPr>
                  <a:lstStyle/>
                  <a:p>
                    <a:pPr>
                      <a:defRPr sz="1050" b="1" i="0" u="none" strike="noStrike" kern="1200" baseline="0">
                        <a:solidFill>
                          <a:schemeClr val="lt1"/>
                        </a:solidFill>
                        <a:latin typeface="+mn-lt"/>
                        <a:ea typeface="+mn-ea"/>
                        <a:cs typeface="+mn-cs"/>
                      </a:defRPr>
                    </a:pPr>
                    <a:r>
                      <a:rPr lang="en-US" altLang="zh-CN" sz="1050">
                        <a:solidFill>
                          <a:sysClr val="windowText" lastClr="000000"/>
                        </a:solidFill>
                      </a:rPr>
                      <a:t>Bottled water 66%</a:t>
                    </a:r>
                    <a:endParaRPr lang="en-US" altLang="zh-CN" sz="1050" baseline="0">
                      <a:solidFill>
                        <a:sysClr val="windowText" lastClr="000000"/>
                      </a:solidFill>
                    </a:endParaRPr>
                  </a:p>
                </c:rich>
              </c:tx>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708035847850625"/>
                      <c:h val="0.21349879808713226"/>
                    </c:manualLayout>
                  </c15:layout>
                  <c15:showDataLabelsRange val="0"/>
                </c:ext>
                <c:ext xmlns:c16="http://schemas.microsoft.com/office/drawing/2014/chart" uri="{C3380CC4-5D6E-409C-BE32-E72D297353CC}">
                  <c16:uniqueId val="{00000001-FCBD-48C0-BF53-2B217C0D88AC}"/>
                </c:ext>
              </c:extLst>
            </c:dLbl>
            <c:dLbl>
              <c:idx val="1"/>
              <c:tx>
                <c:rich>
                  <a:bodyPr/>
                  <a:lstStyle/>
                  <a:p>
                    <a:r>
                      <a:rPr lang="en-US" altLang="zh-CN" sz="1050">
                        <a:solidFill>
                          <a:sysClr val="windowText" lastClr="000000"/>
                        </a:solidFill>
                      </a:rPr>
                      <a:t>Tap water </a:t>
                    </a:r>
                    <a:r>
                      <a:rPr lang="en-US" altLang="zh-CN" sz="1050" baseline="0">
                        <a:solidFill>
                          <a:sysClr val="windowText" lastClr="000000"/>
                        </a:solidFill>
                      </a:rPr>
                      <a:t>
34%</a:t>
                    </a:r>
                  </a:p>
                </c:rich>
              </c:tx>
              <c:dLblPos val="inEnd"/>
              <c:showLegendKey val="0"/>
              <c:showVal val="0"/>
              <c:showCatName val="1"/>
              <c:showSerName val="0"/>
              <c:showPercent val="1"/>
              <c:showBubbleSize val="0"/>
              <c:extLst>
                <c:ext xmlns:c15="http://schemas.microsoft.com/office/drawing/2012/chart" uri="{CE6537A1-D6FC-4f65-9D91-7224C49458BB}">
                  <c15:layout>
                    <c:manualLayout>
                      <c:w val="0.22409404440386982"/>
                      <c:h val="0.19194444444444445"/>
                    </c:manualLayout>
                  </c15:layout>
                  <c15:showDataLabelsRange val="0"/>
                </c:ext>
                <c:ext xmlns:c16="http://schemas.microsoft.com/office/drawing/2014/chart" uri="{C3380CC4-5D6E-409C-BE32-E72D297353CC}">
                  <c16:uniqueId val="{00000003-FCBD-48C0-BF53-2B217C0D88AC}"/>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France</c:v>
                </c:pt>
                <c:pt idx="1">
                  <c:v>Belgium</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4-FCBD-48C0-BF53-2B217C0D88AC}"/>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r>
              <a:rPr lang="en-US" altLang="zh-CN" sz="1200"/>
              <a:t>Country of origin of Studied bottled water</a:t>
            </a:r>
            <a:endParaRPr lang="zh-CN" sz="1200"/>
          </a:p>
        </c:rich>
      </c:tx>
      <c:layout>
        <c:manualLayout>
          <c:xMode val="edge"/>
          <c:yMode val="edge"/>
          <c:x val="0.16513497407027022"/>
          <c:y val="0.84259259259259256"/>
        </c:manualLayout>
      </c:layout>
      <c:overlay val="0"/>
      <c:spPr>
        <a:noFill/>
        <a:ln>
          <a:noFill/>
        </a:ln>
        <a:effectLst/>
      </c:spPr>
      <c:txPr>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659420289855072"/>
          <c:y val="8.9351851851851835E-2"/>
          <c:w val="0.62681159420289856"/>
          <c:h val="0.72083333333333333"/>
        </c:manualLayout>
      </c:layout>
      <c:pieChart>
        <c:varyColors val="1"/>
        <c:ser>
          <c:idx val="0"/>
          <c:order val="0"/>
          <c:explosion val="4"/>
          <c:dPt>
            <c:idx val="0"/>
            <c:bubble3D val="0"/>
            <c:explosion val="9"/>
            <c:spPr>
              <a:solidFill>
                <a:schemeClr val="bg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5FA-47A7-BB19-EA22271EE226}"/>
              </c:ext>
            </c:extLst>
          </c:dPt>
          <c:dPt>
            <c:idx val="1"/>
            <c:bubble3D val="0"/>
            <c:explosion val="0"/>
            <c:spPr>
              <a:solidFill>
                <a:schemeClr val="accent4">
                  <a:lumMod val="60000"/>
                  <a:lumOff val="4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5FA-47A7-BB19-EA22271EE226}"/>
              </c:ext>
            </c:extLst>
          </c:dPt>
          <c:dLbls>
            <c:dLbl>
              <c:idx val="0"/>
              <c:layout>
                <c:manualLayout>
                  <c:x val="-0.14024168853893262"/>
                  <c:y val="-0.16841644794400701"/>
                </c:manualLayout>
              </c:layout>
              <c:tx>
                <c:rich>
                  <a:bodyPr/>
                  <a:lstStyle/>
                  <a:p>
                    <a:fld id="{8C1DF95B-D845-4F05-9596-0006683EDCC4}" type="CATEGORYNAME">
                      <a:rPr lang="en-US" altLang="zh-CN" sz="1000">
                        <a:solidFill>
                          <a:sysClr val="windowText" lastClr="000000"/>
                        </a:solidFill>
                      </a:rPr>
                      <a:pPr/>
                      <a:t>[CATEGORY NAME]</a:t>
                    </a:fld>
                    <a:r>
                      <a:rPr lang="en-US" altLang="zh-CN" sz="1000" baseline="0">
                        <a:solidFill>
                          <a:sysClr val="windowText" lastClr="000000"/>
                        </a:solidFill>
                      </a:rPr>
                      <a:t>
</a:t>
                    </a:r>
                    <a:fld id="{4A80007B-8296-4135-8E4C-C984EE057664}" type="PERCENTAGE">
                      <a:rPr lang="en-US" altLang="zh-CN" sz="1000" baseline="0">
                        <a:solidFill>
                          <a:sysClr val="windowText" lastClr="000000"/>
                        </a:solidFill>
                      </a:rPr>
                      <a:pPr/>
                      <a:t>[PERCENTAGE]</a:t>
                    </a:fld>
                    <a:endParaRPr lang="en-US" altLang="zh-CN" sz="1000" baseline="0">
                      <a:solidFill>
                        <a:sysClr val="windowText" lastClr="000000"/>
                      </a:solidFill>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5FA-47A7-BB19-EA22271EE226}"/>
                </c:ext>
              </c:extLst>
            </c:dLbl>
            <c:dLbl>
              <c:idx val="1"/>
              <c:tx>
                <c:rich>
                  <a:bodyPr/>
                  <a:lstStyle/>
                  <a:p>
                    <a:fld id="{233BCDCA-3473-4819-89D7-AD1700DDA58A}" type="CATEGORYNAME">
                      <a:rPr lang="en-US" altLang="zh-CN" sz="1050">
                        <a:solidFill>
                          <a:sysClr val="windowText" lastClr="000000"/>
                        </a:solidFill>
                      </a:rPr>
                      <a:pPr/>
                      <a:t>[CATEGORY NAME]</a:t>
                    </a:fld>
                    <a:r>
                      <a:rPr lang="en-US" altLang="zh-CN" sz="1050" baseline="0">
                        <a:solidFill>
                          <a:sysClr val="windowText" lastClr="000000"/>
                        </a:solidFill>
                      </a:rPr>
                      <a:t>
</a:t>
                    </a:r>
                    <a:fld id="{67A9933E-86AF-446B-81F5-AD7E884345B9}" type="PERCENTAGE">
                      <a:rPr lang="en-US" altLang="zh-CN" sz="1050" baseline="0">
                        <a:solidFill>
                          <a:sysClr val="windowText" lastClr="000000"/>
                        </a:solidFill>
                      </a:rPr>
                      <a:pPr/>
                      <a:t>[PERCENTAGE]</a:t>
                    </a:fld>
                    <a:endParaRPr lang="en-US" altLang="zh-CN" sz="1050" baseline="0">
                      <a:solidFill>
                        <a:sysClr val="windowText" lastClr="000000"/>
                      </a:solidFill>
                    </a:endParaRP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5FA-47A7-BB19-EA22271EE22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France</c:v>
                </c:pt>
                <c:pt idx="1">
                  <c:v>Belgium</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4-35FA-47A7-BB19-EA22271EE226}"/>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4-21T22:59:55.573" idx="1">
    <p:pos x="7680" y="262"/>
    <p:text>A lot of people prefer to buy the bottled water to drink instead of drinking the tape water.</p:text>
    <p:extLst>
      <p:ext uri="{C676402C-5697-4E1C-873F-D02D1690AC5C}">
        <p15:threadingInfo xmlns:p15="http://schemas.microsoft.com/office/powerpoint/2012/main" timeZoneBias="-120"/>
      </p:ext>
    </p:extLst>
  </p:cm>
  <p:cm authorId="2" dt="2021-04-22T16:42:55.223" idx="1">
    <p:pos x="6746" y="778"/>
    <p:text>Bottled water and the related groundwater quality assessment in Europe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4-28T08:57:06.582" idx="3">
    <p:pos x="3072" y="3699"/>
    <p:text>加上reference</p:text>
    <p:extLst>
      <p:ext uri="{C676402C-5697-4E1C-873F-D02D1690AC5C}">
        <p15:threadingInfo xmlns:p15="http://schemas.microsoft.com/office/powerpoint/2012/main" timeZoneBias="-120"/>
      </p:ext>
    </p:extLst>
  </p:cm>
  <p:cm authorId="2" dt="2021-04-28T08:57:37.565" idx="4">
    <p:pos x="7206" y="1719"/>
    <p:text>加上reference</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28T07:04:35.761" idx="2">
    <p:pos x="10" y="10"/>
    <p:text>待更新</p:text>
    <p:extLst>
      <p:ext uri="{C676402C-5697-4E1C-873F-D02D1690AC5C}">
        <p15:threadingInfo xmlns:p15="http://schemas.microsoft.com/office/powerpoint/2012/main" timeZoneBias="-120"/>
      </p:ext>
    </p:extLst>
  </p:cm>
  <p:cm authorId="1" dt="2021-04-28T11:08:49.506" idx="5">
    <p:pos x="10" y="146"/>
    <p:text>收到！</p:text>
    <p:extLst>
      <p:ext uri="{C676402C-5697-4E1C-873F-D02D1690AC5C}">
        <p15:threadingInfo xmlns:p15="http://schemas.microsoft.com/office/powerpoint/2012/main" timeZoneBias="-120">
          <p15:parentCm authorId="2" idx="2"/>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22T01:40:47.695" idx="2">
    <p:pos x="5567" y="1176"/>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4-28T10:43:49.682" idx="5">
    <p:pos x="794" y="448"/>
    <p:text>待改</p:text>
    <p:extLst>
      <p:ext uri="{C676402C-5697-4E1C-873F-D02D1690AC5C}">
        <p15:threadingInfo xmlns:p15="http://schemas.microsoft.com/office/powerpoint/2012/main" timeZoneBias="-120"/>
      </p:ext>
    </p:extLst>
  </p:cm>
  <p:cm authorId="1" dt="2021-04-28T11:09:15.760" idx="6">
    <p:pos x="794" y="584"/>
    <p:text>收到！</p:text>
    <p:extLst>
      <p:ext uri="{C676402C-5697-4E1C-873F-D02D1690AC5C}">
        <p15:threadingInfo xmlns:p15="http://schemas.microsoft.com/office/powerpoint/2012/main" timeZoneBias="-120">
          <p15:parentCm authorId="2" idx="5"/>
        </p15:threadingInfo>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s>
</file>

<file path=ppt/diagrams/_rels/data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hyperlink" Target="https://www.dewatergroep.be/nl-be/drinkwater/jouw-drinkwater" TargetMode="Externa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s>
</file>

<file path=ppt/diagrams/_rels/drawing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sv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6.png"/><Relationship Id="rId5" Type="http://schemas.openxmlformats.org/officeDocument/2006/relationships/hyperlink" Target="https://www.dewatergroep.be/nl-be/drinkwater/jouw-drinkwater" TargetMode="External"/><Relationship Id="rId4" Type="http://schemas.openxmlformats.org/officeDocument/2006/relationships/image" Target="../media/image45.svg"/><Relationship Id="rId9"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236EA1-2D19-45FF-9330-2BF242E6824E}"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88C699E5-9D31-41ED-82BD-217DB98A918E}">
      <dgm:prSet phldrT="[文本]" custT="1"/>
      <dgm:spPr/>
      <dgm:t>
        <a:bodyPr/>
        <a:lstStyle/>
        <a:p>
          <a:r>
            <a:rPr lang="en-US" altLang="en-US" sz="3600" dirty="0">
              <a:latin typeface="Arial" panose="020B0604020202020204" pitchFamily="34" charset="0"/>
              <a:cs typeface="Arial" panose="020B0604020202020204" pitchFamily="34" charset="0"/>
            </a:rPr>
            <a:t>Igneous rocks</a:t>
          </a:r>
          <a:endParaRPr lang="zh-CN" altLang="en-US" sz="3600" dirty="0">
            <a:latin typeface="Arial" panose="020B0604020202020204" pitchFamily="34" charset="0"/>
            <a:cs typeface="Arial" panose="020B0604020202020204" pitchFamily="34" charset="0"/>
          </a:endParaRPr>
        </a:p>
      </dgm:t>
    </dgm:pt>
    <dgm:pt modelId="{1A2ECAB0-A988-47DE-98DF-065B82DEC4A4}" type="parTrans" cxnId="{CA0D5C6A-48E6-4A47-A806-93BDA553B884}">
      <dgm:prSet/>
      <dgm:spPr/>
      <dgm:t>
        <a:bodyPr/>
        <a:lstStyle/>
        <a:p>
          <a:endParaRPr lang="zh-CN" altLang="en-US" sz="2000"/>
        </a:p>
      </dgm:t>
    </dgm:pt>
    <dgm:pt modelId="{0E46EEDE-1E8D-4661-AC09-996D153B5A72}" type="sibTrans" cxnId="{CA0D5C6A-48E6-4A47-A806-93BDA553B884}">
      <dgm:prSet/>
      <dgm:spPr/>
      <dgm:t>
        <a:bodyPr/>
        <a:lstStyle/>
        <a:p>
          <a:endParaRPr lang="zh-CN" altLang="en-US" sz="2000"/>
        </a:p>
      </dgm:t>
    </dgm:pt>
    <dgm:pt modelId="{C8BB7692-8A9C-4216-AB79-CB8A04657F24}">
      <dgm:prSet phldrT="[文本]" custT="1"/>
      <dgm:spPr/>
      <dgm:t>
        <a:bodyPr/>
        <a:lstStyle/>
        <a:p>
          <a:r>
            <a:rPr lang="en-US" altLang="en-US" sz="3600" dirty="0">
              <a:latin typeface="Arial" panose="020B0604020202020204" pitchFamily="34" charset="0"/>
              <a:cs typeface="Arial" panose="020B0604020202020204" pitchFamily="34" charset="0"/>
            </a:rPr>
            <a:t>Sedimentary rocks</a:t>
          </a:r>
          <a:endParaRPr lang="zh-CN" altLang="en-US" sz="3600" dirty="0">
            <a:latin typeface="Arial" panose="020B0604020202020204" pitchFamily="34" charset="0"/>
            <a:cs typeface="Arial" panose="020B0604020202020204" pitchFamily="34" charset="0"/>
          </a:endParaRPr>
        </a:p>
      </dgm:t>
    </dgm:pt>
    <dgm:pt modelId="{637417E6-51F8-46AA-AFAD-37E6CEE66FDA}" type="parTrans" cxnId="{A56CCE89-42DE-490A-8A5D-336BDD0B2263}">
      <dgm:prSet/>
      <dgm:spPr/>
      <dgm:t>
        <a:bodyPr/>
        <a:lstStyle/>
        <a:p>
          <a:endParaRPr lang="zh-CN" altLang="en-US" sz="2000"/>
        </a:p>
      </dgm:t>
    </dgm:pt>
    <dgm:pt modelId="{8566D447-54ED-4CEB-8E62-147DCDCA592A}" type="sibTrans" cxnId="{A56CCE89-42DE-490A-8A5D-336BDD0B2263}">
      <dgm:prSet/>
      <dgm:spPr/>
      <dgm:t>
        <a:bodyPr/>
        <a:lstStyle/>
        <a:p>
          <a:endParaRPr lang="zh-CN" altLang="en-US" sz="2000"/>
        </a:p>
      </dgm:t>
    </dgm:pt>
    <dgm:pt modelId="{0660847C-E992-49AE-A60D-C8A781CF2114}">
      <dgm:prSet phldrT="[文本]" custT="1"/>
      <dgm:spPr/>
      <dgm:t>
        <a:bodyPr/>
        <a:lstStyle/>
        <a:p>
          <a:r>
            <a:rPr lang="en-US" altLang="en-US" sz="3200" dirty="0">
              <a:latin typeface="Arial" panose="020B0604020202020204" pitchFamily="34" charset="0"/>
              <a:cs typeface="Arial" panose="020B0604020202020204" pitchFamily="34" charset="0"/>
            </a:rPr>
            <a:t>Metamorphic rocks</a:t>
          </a:r>
          <a:endParaRPr lang="zh-CN" altLang="en-US" sz="3200" dirty="0">
            <a:latin typeface="Arial" panose="020B0604020202020204" pitchFamily="34" charset="0"/>
            <a:cs typeface="Arial" panose="020B0604020202020204" pitchFamily="34" charset="0"/>
          </a:endParaRPr>
        </a:p>
      </dgm:t>
    </dgm:pt>
    <dgm:pt modelId="{0CCAB2A1-1597-4D77-AFBD-77C46FD85889}" type="parTrans" cxnId="{F0F493B9-1C17-4FC9-BADE-A0DB9586B517}">
      <dgm:prSet/>
      <dgm:spPr/>
      <dgm:t>
        <a:bodyPr/>
        <a:lstStyle/>
        <a:p>
          <a:endParaRPr lang="zh-CN" altLang="en-US" sz="2000"/>
        </a:p>
      </dgm:t>
    </dgm:pt>
    <dgm:pt modelId="{0B9190A8-B3CF-42FB-AF32-CB4BF7113FD3}" type="sibTrans" cxnId="{F0F493B9-1C17-4FC9-BADE-A0DB9586B517}">
      <dgm:prSet/>
      <dgm:spPr/>
      <dgm:t>
        <a:bodyPr/>
        <a:lstStyle/>
        <a:p>
          <a:endParaRPr lang="zh-CN" altLang="en-US" sz="2000"/>
        </a:p>
      </dgm:t>
    </dgm:pt>
    <dgm:pt modelId="{3CA667FB-2371-480D-8CB5-F62FEE12DA7F}" type="pres">
      <dgm:prSet presAssocID="{C7236EA1-2D19-45FF-9330-2BF242E6824E}" presName="Name0" presStyleCnt="0">
        <dgm:presLayoutVars>
          <dgm:dir/>
          <dgm:resizeHandles val="exact"/>
        </dgm:presLayoutVars>
      </dgm:prSet>
      <dgm:spPr/>
    </dgm:pt>
    <dgm:pt modelId="{1E55BA3C-9A78-46BF-8D53-116C4806FC56}" type="pres">
      <dgm:prSet presAssocID="{88C699E5-9D31-41ED-82BD-217DB98A918E}" presName="composite" presStyleCnt="0"/>
      <dgm:spPr/>
    </dgm:pt>
    <dgm:pt modelId="{590D1CFC-51D2-44F4-B12B-4949EDA111C9}" type="pres">
      <dgm:prSet presAssocID="{88C699E5-9D31-41ED-82BD-217DB98A918E}" presName="rect1" presStyleLbl="trAlignAcc1" presStyleIdx="0" presStyleCnt="3" custScaleX="113148" custLinFactNeighborX="3671" custLinFactNeighborY="7222">
        <dgm:presLayoutVars>
          <dgm:bulletEnabled val="1"/>
        </dgm:presLayoutVars>
      </dgm:prSet>
      <dgm:spPr/>
    </dgm:pt>
    <dgm:pt modelId="{D84D662B-7CCB-4DE3-8BD7-34DB257110B3}" type="pres">
      <dgm:prSet presAssocID="{88C699E5-9D31-41ED-82BD-217DB98A918E}" presName="rect2" presStyleLbl="fgImgPlace1" presStyleIdx="0" presStyleCnt="3" custAng="0" custScaleX="214097" custScaleY="143183" custLinFactNeighborX="-89027" custLinFactNeighborY="677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32AD182-D70F-4902-9B46-0F1BBA12B8BA}" type="pres">
      <dgm:prSet presAssocID="{0E46EEDE-1E8D-4661-AC09-996D153B5A72}" presName="sibTrans" presStyleCnt="0"/>
      <dgm:spPr/>
    </dgm:pt>
    <dgm:pt modelId="{942AED9B-4468-44CF-B200-85DA9D8EF99F}" type="pres">
      <dgm:prSet presAssocID="{C8BB7692-8A9C-4216-AB79-CB8A04657F24}" presName="composite" presStyleCnt="0"/>
      <dgm:spPr/>
    </dgm:pt>
    <dgm:pt modelId="{AB1F8D2E-A3F5-4F58-8235-E8CF324862DA}" type="pres">
      <dgm:prSet presAssocID="{C8BB7692-8A9C-4216-AB79-CB8A04657F24}" presName="rect1" presStyleLbl="trAlignAcc1" presStyleIdx="1" presStyleCnt="3" custScaleX="120659" custLinFactNeighborX="2210" custLinFactNeighborY="-1979">
        <dgm:presLayoutVars>
          <dgm:bulletEnabled val="1"/>
        </dgm:presLayoutVars>
      </dgm:prSet>
      <dgm:spPr/>
    </dgm:pt>
    <dgm:pt modelId="{795D3ED7-0E61-4FD7-8F4C-9AA87C73CB04}" type="pres">
      <dgm:prSet presAssocID="{C8BB7692-8A9C-4216-AB79-CB8A04657F24}" presName="rect2" presStyleLbl="fgImgPlace1" presStyleIdx="1" presStyleCnt="3" custScaleX="206473" custScaleY="146010" custLinFactNeighborX="-86230" custLinFactNeighborY="9491"/>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D6364004-4F1C-4EF4-A736-9FDE93207697}" type="pres">
      <dgm:prSet presAssocID="{8566D447-54ED-4CEB-8E62-147DCDCA592A}" presName="sibTrans" presStyleCnt="0"/>
      <dgm:spPr/>
    </dgm:pt>
    <dgm:pt modelId="{13F5017D-BCFB-4D8D-8955-2E3970B16A6C}" type="pres">
      <dgm:prSet presAssocID="{0660847C-E992-49AE-A60D-C8A781CF2114}" presName="composite" presStyleCnt="0"/>
      <dgm:spPr/>
    </dgm:pt>
    <dgm:pt modelId="{6D3218AD-78AD-4813-96EB-50865130AC14}" type="pres">
      <dgm:prSet presAssocID="{0660847C-E992-49AE-A60D-C8A781CF2114}" presName="rect1" presStyleLbl="trAlignAcc1" presStyleIdx="2" presStyleCnt="3" custScaleX="106918" custLinFactNeighborX="10440" custLinFactNeighborY="-4548">
        <dgm:presLayoutVars>
          <dgm:bulletEnabled val="1"/>
        </dgm:presLayoutVars>
      </dgm:prSet>
      <dgm:spPr/>
    </dgm:pt>
    <dgm:pt modelId="{DD80F661-D049-4F0A-88BA-10B40013B4CE}" type="pres">
      <dgm:prSet presAssocID="{0660847C-E992-49AE-A60D-C8A781CF2114}" presName="rect2" presStyleLbl="fgImgPlace1" presStyleIdx="2" presStyleCnt="3" custScaleX="131917" custScaleY="132971" custLinFactNeighborX="-56133" custLinFactNeighborY="10602"/>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3207762F-E282-42C3-B9F9-8BAB72EAB0C1}" type="presOf" srcId="{0660847C-E992-49AE-A60D-C8A781CF2114}" destId="{6D3218AD-78AD-4813-96EB-50865130AC14}" srcOrd="0" destOrd="0" presId="urn:microsoft.com/office/officeart/2008/layout/PictureStrips"/>
    <dgm:cxn modelId="{CA0D5C6A-48E6-4A47-A806-93BDA553B884}" srcId="{C7236EA1-2D19-45FF-9330-2BF242E6824E}" destId="{88C699E5-9D31-41ED-82BD-217DB98A918E}" srcOrd="0" destOrd="0" parTransId="{1A2ECAB0-A988-47DE-98DF-065B82DEC4A4}" sibTransId="{0E46EEDE-1E8D-4661-AC09-996D153B5A72}"/>
    <dgm:cxn modelId="{A56CCE89-42DE-490A-8A5D-336BDD0B2263}" srcId="{C7236EA1-2D19-45FF-9330-2BF242E6824E}" destId="{C8BB7692-8A9C-4216-AB79-CB8A04657F24}" srcOrd="1" destOrd="0" parTransId="{637417E6-51F8-46AA-AFAD-37E6CEE66FDA}" sibTransId="{8566D447-54ED-4CEB-8E62-147DCDCA592A}"/>
    <dgm:cxn modelId="{C43AD691-2B0F-46FC-85E2-64196D3C4239}" type="presOf" srcId="{C7236EA1-2D19-45FF-9330-2BF242E6824E}" destId="{3CA667FB-2371-480D-8CB5-F62FEE12DA7F}" srcOrd="0" destOrd="0" presId="urn:microsoft.com/office/officeart/2008/layout/PictureStrips"/>
    <dgm:cxn modelId="{F0F493B9-1C17-4FC9-BADE-A0DB9586B517}" srcId="{C7236EA1-2D19-45FF-9330-2BF242E6824E}" destId="{0660847C-E992-49AE-A60D-C8A781CF2114}" srcOrd="2" destOrd="0" parTransId="{0CCAB2A1-1597-4D77-AFBD-77C46FD85889}" sibTransId="{0B9190A8-B3CF-42FB-AF32-CB4BF7113FD3}"/>
    <dgm:cxn modelId="{59F3B4B9-38FD-4EF1-B335-8AB2F9890959}" type="presOf" srcId="{C8BB7692-8A9C-4216-AB79-CB8A04657F24}" destId="{AB1F8D2E-A3F5-4F58-8235-E8CF324862DA}" srcOrd="0" destOrd="0" presId="urn:microsoft.com/office/officeart/2008/layout/PictureStrips"/>
    <dgm:cxn modelId="{9CED02F5-8A1F-49D7-A61A-366D42D4A407}" type="presOf" srcId="{88C699E5-9D31-41ED-82BD-217DB98A918E}" destId="{590D1CFC-51D2-44F4-B12B-4949EDA111C9}" srcOrd="0" destOrd="0" presId="urn:microsoft.com/office/officeart/2008/layout/PictureStrips"/>
    <dgm:cxn modelId="{541327CB-7E8C-4316-BC30-9879C3230053}" type="presParOf" srcId="{3CA667FB-2371-480D-8CB5-F62FEE12DA7F}" destId="{1E55BA3C-9A78-46BF-8D53-116C4806FC56}" srcOrd="0" destOrd="0" presId="urn:microsoft.com/office/officeart/2008/layout/PictureStrips"/>
    <dgm:cxn modelId="{3A117B32-0143-47F7-8800-3E3576A31C5F}" type="presParOf" srcId="{1E55BA3C-9A78-46BF-8D53-116C4806FC56}" destId="{590D1CFC-51D2-44F4-B12B-4949EDA111C9}" srcOrd="0" destOrd="0" presId="urn:microsoft.com/office/officeart/2008/layout/PictureStrips"/>
    <dgm:cxn modelId="{90960331-B261-45E0-840E-4D668BFDC5D3}" type="presParOf" srcId="{1E55BA3C-9A78-46BF-8D53-116C4806FC56}" destId="{D84D662B-7CCB-4DE3-8BD7-34DB257110B3}" srcOrd="1" destOrd="0" presId="urn:microsoft.com/office/officeart/2008/layout/PictureStrips"/>
    <dgm:cxn modelId="{660C83A4-D6BB-4F08-A243-5CC8A8672317}" type="presParOf" srcId="{3CA667FB-2371-480D-8CB5-F62FEE12DA7F}" destId="{832AD182-D70F-4902-9B46-0F1BBA12B8BA}" srcOrd="1" destOrd="0" presId="urn:microsoft.com/office/officeart/2008/layout/PictureStrips"/>
    <dgm:cxn modelId="{858FBB55-96BF-4737-B581-82CE85887D62}" type="presParOf" srcId="{3CA667FB-2371-480D-8CB5-F62FEE12DA7F}" destId="{942AED9B-4468-44CF-B200-85DA9D8EF99F}" srcOrd="2" destOrd="0" presId="urn:microsoft.com/office/officeart/2008/layout/PictureStrips"/>
    <dgm:cxn modelId="{172129A2-7092-4AF3-8433-FDD5094E6718}" type="presParOf" srcId="{942AED9B-4468-44CF-B200-85DA9D8EF99F}" destId="{AB1F8D2E-A3F5-4F58-8235-E8CF324862DA}" srcOrd="0" destOrd="0" presId="urn:microsoft.com/office/officeart/2008/layout/PictureStrips"/>
    <dgm:cxn modelId="{A7E14264-716C-4754-BB79-EDD88F2ACC00}" type="presParOf" srcId="{942AED9B-4468-44CF-B200-85DA9D8EF99F}" destId="{795D3ED7-0E61-4FD7-8F4C-9AA87C73CB04}" srcOrd="1" destOrd="0" presId="urn:microsoft.com/office/officeart/2008/layout/PictureStrips"/>
    <dgm:cxn modelId="{8B916254-5AF7-4EAE-9764-7B813AAD093D}" type="presParOf" srcId="{3CA667FB-2371-480D-8CB5-F62FEE12DA7F}" destId="{D6364004-4F1C-4EF4-A736-9FDE93207697}" srcOrd="3" destOrd="0" presId="urn:microsoft.com/office/officeart/2008/layout/PictureStrips"/>
    <dgm:cxn modelId="{14559A1C-A92E-4FEE-9588-4C008262785B}" type="presParOf" srcId="{3CA667FB-2371-480D-8CB5-F62FEE12DA7F}" destId="{13F5017D-BCFB-4D8D-8955-2E3970B16A6C}" srcOrd="4" destOrd="0" presId="urn:microsoft.com/office/officeart/2008/layout/PictureStrips"/>
    <dgm:cxn modelId="{4EC8B7CD-827A-414F-9933-880C38510DF0}" type="presParOf" srcId="{13F5017D-BCFB-4D8D-8955-2E3970B16A6C}" destId="{6D3218AD-78AD-4813-96EB-50865130AC14}" srcOrd="0" destOrd="0" presId="urn:microsoft.com/office/officeart/2008/layout/PictureStrips"/>
    <dgm:cxn modelId="{DC900921-2BAD-4D81-9ED5-BC435851C426}" type="presParOf" srcId="{13F5017D-BCFB-4D8D-8955-2E3970B16A6C}" destId="{DD80F661-D049-4F0A-88BA-10B40013B4CE}"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FFDEE-EBF7-425D-ACB1-2077CE9FAE78}" type="doc">
      <dgm:prSet loTypeId="urn:microsoft.com/office/officeart/2008/layout/LinedList#1" loCatId="list" qsTypeId="urn:microsoft.com/office/officeart/2005/8/quickstyle/simple1" qsCatId="simple" csTypeId="urn:microsoft.com/office/officeart/2005/8/colors/accent1_2" csCatId="accent1" phldr="1"/>
      <dgm:spPr/>
      <dgm:t>
        <a:bodyPr numCol="1"/>
        <a:lstStyle/>
        <a:p>
          <a:endParaRPr lang="en-US"/>
        </a:p>
      </dgm:t>
    </dgm:pt>
    <dgm:pt modelId="{DD8CCE16-68F9-4002-9065-0CBCF0034CD9}">
      <dgm:prSet custT="1"/>
      <dgm:spPr/>
      <dgm:t>
        <a:bodyPr numCol="1"/>
        <a:lstStyle/>
        <a:p>
          <a:r>
            <a:rPr lang="en-US" altLang="zh-CN" sz="1800" kern="1200" dirty="0">
              <a:solidFill>
                <a:schemeClr val="tx1">
                  <a:lumMod val="65000"/>
                  <a:lumOff val="35000"/>
                </a:schemeClr>
              </a:solidFill>
              <a:latin typeface="Arial" panose="020B0604020202020204" pitchFamily="34" charset="0"/>
              <a:ea typeface="+mn-ea"/>
              <a:cs typeface="Arial" panose="020B0604020202020204" pitchFamily="34" charset="0"/>
            </a:rPr>
            <a:t>Geology plays an important role in determining the types and amounts of minerals in groundwater. [5]</a:t>
          </a:r>
        </a:p>
        <a:p>
          <a:r>
            <a:rPr lang="en-US" altLang="zh-CN" sz="1800" kern="12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Ca, Mg, Na and K dissolved more rapidly from the carbonate and sedimentary rocks (</a:t>
          </a:r>
          <a:r>
            <a:rPr lang="en-US" altLang="zh-CN" sz="1800" b="1" kern="1200" dirty="0">
              <a:solidFill>
                <a:schemeClr val="tx1"/>
              </a:solidFill>
              <a:effectLst/>
              <a:latin typeface="Arial" panose="020B0604020202020204" pitchFamily="34" charset="0"/>
              <a:ea typeface="等线" panose="02010600030101010101" pitchFamily="2" charset="-122"/>
              <a:cs typeface="Arial" panose="020B0604020202020204" pitchFamily="34" charset="0"/>
            </a:rPr>
            <a:t>limestone, sandstone</a:t>
          </a:r>
          <a:r>
            <a:rPr lang="en-US" altLang="zh-CN" sz="1800" kern="12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 than </a:t>
          </a:r>
          <a:r>
            <a:rPr lang="en-US" sz="1800" kern="1200" dirty="0">
              <a:solidFill>
                <a:prstClr val="black">
                  <a:lumMod val="65000"/>
                  <a:lumOff val="35000"/>
                </a:prstClr>
              </a:solidFill>
              <a:effectLst/>
              <a:latin typeface="Arial" panose="020B0604020202020204" pitchFamily="34" charset="0"/>
              <a:ea typeface="等线" panose="02010600030101010101" pitchFamily="2" charset="-122"/>
              <a:cs typeface="Arial" panose="020B0604020202020204" pitchFamily="34" charset="0"/>
            </a:rPr>
            <a:t>unreactive igneous and </a:t>
          </a:r>
          <a:r>
            <a:rPr lang="en-US" altLang="zh-CN" sz="1800" kern="1200" dirty="0">
              <a:solidFill>
                <a:prstClr val="black">
                  <a:lumMod val="65000"/>
                  <a:lumOff val="35000"/>
                </a:prstClr>
              </a:solidFill>
              <a:effectLst/>
              <a:latin typeface="Arial" panose="020B0604020202020204" pitchFamily="34" charset="0"/>
              <a:ea typeface="等线" panose="02010600030101010101" pitchFamily="2" charset="-122"/>
              <a:cs typeface="Arial" panose="020B0604020202020204" pitchFamily="34" charset="0"/>
            </a:rPr>
            <a:t>metamorphic </a:t>
          </a:r>
          <a:r>
            <a:rPr lang="en-US" altLang="zh-CN" sz="1800" kern="12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rocks.</a:t>
          </a:r>
          <a:endParaRPr lang="en-US" altLang="zh-CN" sz="1800" kern="1200" dirty="0">
            <a:solidFill>
              <a:schemeClr val="tx1">
                <a:lumMod val="65000"/>
                <a:lumOff val="35000"/>
              </a:schemeClr>
            </a:solidFill>
            <a:latin typeface="Arial" panose="020B0604020202020204" pitchFamily="34" charset="0"/>
            <a:ea typeface="+mn-ea"/>
            <a:cs typeface="Arial" panose="020B0604020202020204" pitchFamily="34" charset="0"/>
          </a:endParaRPr>
        </a:p>
      </dgm:t>
    </dgm:pt>
    <dgm:pt modelId="{98C55BE9-E476-402E-AAED-6DBFB3ACBA74}" type="parTrans" cxnId="{71D7DC9E-47B9-4249-94BD-366DB85529CF}">
      <dgm:prSet/>
      <dgm:spPr/>
      <dgm:t>
        <a:bodyPr numCol="1"/>
        <a:lstStyle/>
        <a:p>
          <a:endParaRPr lang="en-US"/>
        </a:p>
      </dgm:t>
    </dgm:pt>
    <dgm:pt modelId="{4AD2A883-6911-4F14-ACE7-825BC436BB68}" type="sibTrans" cxnId="{71D7DC9E-47B9-4249-94BD-366DB85529CF}">
      <dgm:prSet/>
      <dgm:spPr/>
      <dgm:t>
        <a:bodyPr numCol="1"/>
        <a:lstStyle/>
        <a:p>
          <a:endParaRPr lang="en-US"/>
        </a:p>
      </dgm:t>
    </dgm:pt>
    <dgm:pt modelId="{F53824D1-7B94-40CD-926A-7C31D96A94BA}" type="pres">
      <dgm:prSet presAssocID="{1BBFFDEE-EBF7-425D-ACB1-2077CE9FAE78}" presName="vert0" presStyleCnt="0">
        <dgm:presLayoutVars>
          <dgm:dir/>
          <dgm:animOne val="branch"/>
          <dgm:animLvl val="lvl"/>
        </dgm:presLayoutVars>
      </dgm:prSet>
      <dgm:spPr/>
    </dgm:pt>
    <dgm:pt modelId="{0E323CFF-1564-4772-B909-1B7852EEA697}" type="pres">
      <dgm:prSet presAssocID="{DD8CCE16-68F9-4002-9065-0CBCF0034CD9}" presName="thickLine" presStyleLbl="alignNode1" presStyleIdx="0" presStyleCnt="1"/>
      <dgm:spPr/>
    </dgm:pt>
    <dgm:pt modelId="{DD13D720-92CA-4A4A-8CD1-0730C5EBDF96}" type="pres">
      <dgm:prSet presAssocID="{DD8CCE16-68F9-4002-9065-0CBCF0034CD9}" presName="horz1" presStyleCnt="0"/>
      <dgm:spPr/>
    </dgm:pt>
    <dgm:pt modelId="{9194C343-86AF-489A-AC68-44FD10A282A7}" type="pres">
      <dgm:prSet presAssocID="{DD8CCE16-68F9-4002-9065-0CBCF0034CD9}" presName="tx1" presStyleLbl="revTx" presStyleIdx="0" presStyleCnt="1" custScaleX="97329"/>
      <dgm:spPr/>
    </dgm:pt>
    <dgm:pt modelId="{6E664B64-4187-4209-9081-524FC20C7FA2}" type="pres">
      <dgm:prSet presAssocID="{DD8CCE16-68F9-4002-9065-0CBCF0034CD9}" presName="vert1" presStyleCnt="0"/>
      <dgm:spPr/>
    </dgm:pt>
  </dgm:ptLst>
  <dgm:cxnLst>
    <dgm:cxn modelId="{7973EE0D-AF24-496D-8EC9-BFC22D6BD097}" type="presOf" srcId="{DD8CCE16-68F9-4002-9065-0CBCF0034CD9}" destId="{9194C343-86AF-489A-AC68-44FD10A282A7}" srcOrd="0" destOrd="0" presId="urn:microsoft.com/office/officeart/2008/layout/LinedList#1"/>
    <dgm:cxn modelId="{2CCF1983-D314-49E6-B290-AEFC6A2F01EC}" type="presOf" srcId="{1BBFFDEE-EBF7-425D-ACB1-2077CE9FAE78}" destId="{F53824D1-7B94-40CD-926A-7C31D96A94BA}" srcOrd="0" destOrd="0" presId="urn:microsoft.com/office/officeart/2008/layout/LinedList#1"/>
    <dgm:cxn modelId="{71D7DC9E-47B9-4249-94BD-366DB85529CF}" srcId="{1BBFFDEE-EBF7-425D-ACB1-2077CE9FAE78}" destId="{DD8CCE16-68F9-4002-9065-0CBCF0034CD9}" srcOrd="0" destOrd="0" parTransId="{98C55BE9-E476-402E-AAED-6DBFB3ACBA74}" sibTransId="{4AD2A883-6911-4F14-ACE7-825BC436BB68}"/>
    <dgm:cxn modelId="{EBE30556-B26C-48DB-BEC7-7A5EC4C7BA3D}" type="presParOf" srcId="{F53824D1-7B94-40CD-926A-7C31D96A94BA}" destId="{0E323CFF-1564-4772-B909-1B7852EEA697}" srcOrd="0" destOrd="0" presId="urn:microsoft.com/office/officeart/2008/layout/LinedList#1"/>
    <dgm:cxn modelId="{2B041361-64D9-4C28-BBC8-92E55FFDE5EA}" type="presParOf" srcId="{F53824D1-7B94-40CD-926A-7C31D96A94BA}" destId="{DD13D720-92CA-4A4A-8CD1-0730C5EBDF96}" srcOrd="1" destOrd="0" presId="urn:microsoft.com/office/officeart/2008/layout/LinedList#1"/>
    <dgm:cxn modelId="{7B755FE4-57CA-4ACB-8852-C3152EFAF717}" type="presParOf" srcId="{DD13D720-92CA-4A4A-8CD1-0730C5EBDF96}" destId="{9194C343-86AF-489A-AC68-44FD10A282A7}" srcOrd="0" destOrd="0" presId="urn:microsoft.com/office/officeart/2008/layout/LinedList#1"/>
    <dgm:cxn modelId="{F360BBA4-E858-4727-8B5F-1A44EE28229D}" type="presParOf" srcId="{DD13D720-92CA-4A4A-8CD1-0730C5EBDF96}" destId="{6E664B64-4187-4209-9081-524FC20C7FA2}" srcOrd="1" destOrd="0" presId="urn:microsoft.com/office/officeart/2008/layout/Lined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4C4051-CFB0-4B95-AC1B-CC0B196826BF}" type="doc">
      <dgm:prSet loTypeId="urn:microsoft.com/office/officeart/2018/2/layout/IconCircleList#1" loCatId="icon" qsTypeId="urn:microsoft.com/office/officeart/2005/8/quickstyle/simple1" qsCatId="simple" csTypeId="urn:microsoft.com/office/officeart/2005/8/colors/accent1_2" csCatId="accent1" phldr="1"/>
      <dgm:spPr/>
      <dgm:t>
        <a:bodyPr numCol="1"/>
        <a:lstStyle/>
        <a:p>
          <a:endParaRPr lang="en-US"/>
        </a:p>
      </dgm:t>
    </dgm:pt>
    <dgm:pt modelId="{2AB3286A-8DEC-42E1-A2CD-06FFADFA97E1}">
      <dgm:prSet/>
      <dgm:spPr/>
      <dgm:t>
        <a:bodyPr numCol="1"/>
        <a:lstStyle/>
        <a:p>
          <a:pPr>
            <a:lnSpc>
              <a:spcPct val="100000"/>
            </a:lnSpc>
          </a:pPr>
          <a:endParaRPr lang="en-US" dirty="0"/>
        </a:p>
      </dgm:t>
    </dgm:pt>
    <dgm:pt modelId="{2496AEB2-35EF-4550-8493-81DE2052092F}" type="parTrans" cxnId="{1C4805D1-0CAA-4F52-AD03-7B4EFD595135}">
      <dgm:prSet/>
      <dgm:spPr/>
      <dgm:t>
        <a:bodyPr numCol="1"/>
        <a:lstStyle/>
        <a:p>
          <a:endParaRPr lang="en-US"/>
        </a:p>
      </dgm:t>
    </dgm:pt>
    <dgm:pt modelId="{1A1C2CCA-C6FA-4344-BA94-AB212701160B}" type="sibTrans" cxnId="{1C4805D1-0CAA-4F52-AD03-7B4EFD595135}">
      <dgm:prSet/>
      <dgm:spPr/>
      <dgm:t>
        <a:bodyPr numCol="1"/>
        <a:lstStyle/>
        <a:p>
          <a:pPr>
            <a:lnSpc>
              <a:spcPct val="100000"/>
            </a:lnSpc>
          </a:pPr>
          <a:endParaRPr lang="en-US"/>
        </a:p>
      </dgm:t>
    </dgm:pt>
    <dgm:pt modelId="{0F460D2C-5EBF-418D-A13F-5C9BA7BA0E7A}">
      <dgm:prSet custT="1"/>
      <dgm:spPr/>
      <dgm:t>
        <a:bodyPr numCol="1"/>
        <a:lstStyle/>
        <a:p>
          <a:pPr>
            <a:lnSpc>
              <a:spcPct val="100000"/>
            </a:lnSpc>
          </a:pPr>
          <a:r>
            <a:rPr lang="en-US" sz="1200" b="1" dirty="0"/>
            <a:t>Find your drinking water sources and quality in Flanders</a:t>
          </a:r>
          <a:r>
            <a:rPr lang="zh-CN" altLang="zh-CN" sz="1100" dirty="0"/>
            <a:t>：</a:t>
          </a:r>
          <a:r>
            <a:rPr lang="en-US" sz="1100" dirty="0">
              <a:hlinkClick xmlns:r="http://schemas.openxmlformats.org/officeDocument/2006/relationships" r:id="rId1"/>
            </a:rPr>
            <a:t>https://www.dewatergroep.be/nl-be/drinkwater/jouw-drinkwater</a:t>
          </a:r>
          <a:endParaRPr lang="en-US" sz="1100" dirty="0"/>
        </a:p>
      </dgm:t>
    </dgm:pt>
    <dgm:pt modelId="{A1D77413-5EE5-474D-B632-9F84C2A61274}" type="parTrans" cxnId="{2C94F8F6-B370-42A4-9522-8214F64285AE}">
      <dgm:prSet/>
      <dgm:spPr/>
      <dgm:t>
        <a:bodyPr numCol="1"/>
        <a:lstStyle/>
        <a:p>
          <a:endParaRPr lang="en-US"/>
        </a:p>
      </dgm:t>
    </dgm:pt>
    <dgm:pt modelId="{5D96A905-64F5-43FC-A3C8-1CEE34AC80EC}" type="sibTrans" cxnId="{2C94F8F6-B370-42A4-9522-8214F64285AE}">
      <dgm:prSet/>
      <dgm:spPr/>
      <dgm:t>
        <a:bodyPr numCol="1"/>
        <a:lstStyle/>
        <a:p>
          <a:pPr>
            <a:lnSpc>
              <a:spcPct val="100000"/>
            </a:lnSpc>
          </a:pPr>
          <a:endParaRPr lang="en-US"/>
        </a:p>
      </dgm:t>
    </dgm:pt>
    <dgm:pt modelId="{C8347206-0F12-439C-863E-F5F1E9C0ED9B}">
      <dgm:prSet custT="1"/>
      <dgm:spPr/>
      <dgm:t>
        <a:bodyPr numCol="1"/>
        <a:lstStyle/>
        <a:p>
          <a:pPr>
            <a:lnSpc>
              <a:spcPct val="100000"/>
            </a:lnSpc>
          </a:pPr>
          <a:r>
            <a:rPr lang="en-US" sz="1200" b="1" i="0" dirty="0"/>
            <a:t>Mineral Water Atlas of the World</a:t>
          </a:r>
        </a:p>
        <a:p>
          <a:pPr>
            <a:lnSpc>
              <a:spcPct val="100000"/>
            </a:lnSpc>
          </a:pPr>
          <a:r>
            <a:rPr lang="en-US" sz="1100" dirty="0"/>
            <a:t>http://mineralwaters.geo.uu.nl/world.php</a:t>
          </a:r>
        </a:p>
      </dgm:t>
    </dgm:pt>
    <dgm:pt modelId="{1769F68A-0E58-4832-B9D7-0A9B01567F11}" type="parTrans" cxnId="{5EA479D2-101E-46D7-9C9F-D5667F17424E}">
      <dgm:prSet/>
      <dgm:spPr/>
      <dgm:t>
        <a:bodyPr numCol="1"/>
        <a:lstStyle/>
        <a:p>
          <a:endParaRPr lang="en-US"/>
        </a:p>
      </dgm:t>
    </dgm:pt>
    <dgm:pt modelId="{F229E287-CE50-4028-9F19-97CD2328008C}" type="sibTrans" cxnId="{5EA479D2-101E-46D7-9C9F-D5667F17424E}">
      <dgm:prSet/>
      <dgm:spPr/>
      <dgm:t>
        <a:bodyPr numCol="1"/>
        <a:lstStyle/>
        <a:p>
          <a:pPr>
            <a:lnSpc>
              <a:spcPct val="100000"/>
            </a:lnSpc>
          </a:pPr>
          <a:endParaRPr lang="en-US"/>
        </a:p>
      </dgm:t>
    </dgm:pt>
    <dgm:pt modelId="{6AD849D0-94DD-4808-9091-96FFA28174A1}">
      <dgm:prSet/>
      <dgm:spPr/>
      <dgm:t>
        <a:bodyPr numCol="1"/>
        <a:lstStyle/>
        <a:p>
          <a:pPr>
            <a:lnSpc>
              <a:spcPct val="100000"/>
            </a:lnSpc>
          </a:pPr>
          <a:endParaRPr lang="en-US" dirty="0"/>
        </a:p>
      </dgm:t>
    </dgm:pt>
    <dgm:pt modelId="{6E20EC59-B87D-4A55-BA8B-A6896B2E2D16}" type="parTrans" cxnId="{DAB0D8FA-0CCF-4AF8-BB06-445EBC1FF53D}">
      <dgm:prSet/>
      <dgm:spPr/>
      <dgm:t>
        <a:bodyPr numCol="1"/>
        <a:lstStyle/>
        <a:p>
          <a:endParaRPr lang="en-US"/>
        </a:p>
      </dgm:t>
    </dgm:pt>
    <dgm:pt modelId="{0E9FDF6A-4DFC-4C9C-841E-1B152FC438F8}" type="sibTrans" cxnId="{DAB0D8FA-0CCF-4AF8-BB06-445EBC1FF53D}">
      <dgm:prSet/>
      <dgm:spPr/>
      <dgm:t>
        <a:bodyPr numCol="1"/>
        <a:lstStyle/>
        <a:p>
          <a:endParaRPr lang="en-US"/>
        </a:p>
      </dgm:t>
    </dgm:pt>
    <dgm:pt modelId="{393F2985-93FC-44A0-AD16-FD5F4DD120F1}" type="pres">
      <dgm:prSet presAssocID="{434C4051-CFB0-4B95-AC1B-CC0B196826BF}" presName="root" presStyleCnt="0">
        <dgm:presLayoutVars>
          <dgm:dir/>
          <dgm:resizeHandles val="exact"/>
        </dgm:presLayoutVars>
      </dgm:prSet>
      <dgm:spPr/>
    </dgm:pt>
    <dgm:pt modelId="{53CE3E6C-E468-485B-A55A-E0D3CA3167F3}" type="pres">
      <dgm:prSet presAssocID="{434C4051-CFB0-4B95-AC1B-CC0B196826BF}" presName="container" presStyleCnt="0">
        <dgm:presLayoutVars>
          <dgm:dir/>
          <dgm:resizeHandles val="exact"/>
        </dgm:presLayoutVars>
      </dgm:prSet>
      <dgm:spPr/>
    </dgm:pt>
    <dgm:pt modelId="{6AA94F59-7A54-459D-AB59-B5798CE11AF0}" type="pres">
      <dgm:prSet presAssocID="{2AB3286A-8DEC-42E1-A2CD-06FFADFA97E1}" presName="compNode" presStyleCnt="0"/>
      <dgm:spPr/>
    </dgm:pt>
    <dgm:pt modelId="{30003927-85C0-408C-B2B9-3193DA997AEB}" type="pres">
      <dgm:prSet presAssocID="{2AB3286A-8DEC-42E1-A2CD-06FFADFA97E1}" presName="iconBgRect" presStyleLbl="bgShp" presStyleIdx="0" presStyleCnt="4"/>
      <dgm:spPr/>
    </dgm:pt>
    <dgm:pt modelId="{901107E9-E326-4B8F-852F-2E2D1CCD2675}" type="pres">
      <dgm:prSet presAssocID="{2AB3286A-8DEC-42E1-A2CD-06FFADFA97E1}" presName="iconRect" presStyleLbl="node1" presStyleIdx="0" presStyleCnt="4" custLinFactY="100000" custLinFactNeighborX="-9005" custLinFactNeighborY="14252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错误"/>
        </a:ext>
      </dgm:extLst>
    </dgm:pt>
    <dgm:pt modelId="{249670AC-230D-4E9F-9365-269BCFA58AEF}" type="pres">
      <dgm:prSet presAssocID="{2AB3286A-8DEC-42E1-A2CD-06FFADFA97E1}" presName="spaceRect" presStyleCnt="0"/>
      <dgm:spPr/>
    </dgm:pt>
    <dgm:pt modelId="{C3CBCAA4-ABE3-4E3A-A088-3350852E3430}" type="pres">
      <dgm:prSet presAssocID="{2AB3286A-8DEC-42E1-A2CD-06FFADFA97E1}" presName="textRect" presStyleLbl="revTx" presStyleIdx="0" presStyleCnt="4" custLinFactNeighborX="-3691" custLinFactNeighborY="-8707">
        <dgm:presLayoutVars>
          <dgm:chMax val="1"/>
          <dgm:chPref val="1"/>
        </dgm:presLayoutVars>
      </dgm:prSet>
      <dgm:spPr/>
    </dgm:pt>
    <dgm:pt modelId="{C65B32EF-6917-413E-A235-DFFAD4718BA5}" type="pres">
      <dgm:prSet presAssocID="{1A1C2CCA-C6FA-4344-BA94-AB212701160B}" presName="sibTrans" presStyleLbl="sibTrans2D1" presStyleIdx="0" presStyleCnt="0"/>
      <dgm:spPr/>
    </dgm:pt>
    <dgm:pt modelId="{365EFFD5-6C2D-4F34-95E9-1A58DE4334B0}" type="pres">
      <dgm:prSet presAssocID="{0F460D2C-5EBF-418D-A13F-5C9BA7BA0E7A}" presName="compNode" presStyleCnt="0"/>
      <dgm:spPr/>
    </dgm:pt>
    <dgm:pt modelId="{DA8A7C7C-096A-4C52-9E75-389D08B9A8C9}" type="pres">
      <dgm:prSet presAssocID="{0F460D2C-5EBF-418D-A13F-5C9BA7BA0E7A}" presName="iconBgRect" presStyleLbl="bgShp" presStyleIdx="1" presStyleCnt="4"/>
      <dgm:spPr/>
    </dgm:pt>
    <dgm:pt modelId="{529917B2-182C-45FF-A1D4-32741E946819}" type="pres">
      <dgm:prSet presAssocID="{0F460D2C-5EBF-418D-A13F-5C9BA7BA0E7A}" presName="iconRect" presStyleLbl="node1" presStyleIdx="1"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漏水的龙头 纯色填充"/>
        </a:ext>
      </dgm:extLst>
    </dgm:pt>
    <dgm:pt modelId="{3DBA70AF-D821-47CE-89C3-6ABABE2179BA}" type="pres">
      <dgm:prSet presAssocID="{0F460D2C-5EBF-418D-A13F-5C9BA7BA0E7A}" presName="spaceRect" presStyleCnt="0"/>
      <dgm:spPr/>
    </dgm:pt>
    <dgm:pt modelId="{BA85AEB9-6D2C-4E75-92ED-A928ACC7C356}" type="pres">
      <dgm:prSet presAssocID="{0F460D2C-5EBF-418D-A13F-5C9BA7BA0E7A}" presName="textRect" presStyleLbl="revTx" presStyleIdx="1" presStyleCnt="4" custLinFactNeighborX="191" custLinFactNeighborY="4221">
        <dgm:presLayoutVars>
          <dgm:chMax val="1"/>
          <dgm:chPref val="1"/>
        </dgm:presLayoutVars>
      </dgm:prSet>
      <dgm:spPr/>
    </dgm:pt>
    <dgm:pt modelId="{8CAFD803-9B3C-4D52-8678-7146A7927B42}" type="pres">
      <dgm:prSet presAssocID="{5D96A905-64F5-43FC-A3C8-1CEE34AC80EC}" presName="sibTrans" presStyleLbl="sibTrans2D1" presStyleIdx="0" presStyleCnt="0"/>
      <dgm:spPr/>
    </dgm:pt>
    <dgm:pt modelId="{79B6AA31-3DB5-4647-99B5-2E5B6BACD946}" type="pres">
      <dgm:prSet presAssocID="{C8347206-0F12-439C-863E-F5F1E9C0ED9B}" presName="compNode" presStyleCnt="0"/>
      <dgm:spPr/>
    </dgm:pt>
    <dgm:pt modelId="{459C665F-F964-44D2-8107-216AE44AFB1C}" type="pres">
      <dgm:prSet presAssocID="{C8347206-0F12-439C-863E-F5F1E9C0ED9B}" presName="iconBgRect" presStyleLbl="bgShp" presStyleIdx="2" presStyleCnt="4"/>
      <dgm:spPr/>
    </dgm:pt>
    <dgm:pt modelId="{CD49601D-4DD1-4B25-9B83-459F828AFA72}" type="pres">
      <dgm:prSet presAssocID="{C8347206-0F12-439C-863E-F5F1E9C0ED9B}" presName="iconRect" presStyleLbl="node1" presStyleIdx="2" presStyleCnt="4" custLinFactY="-100000" custLinFactNeighborX="-1875" custLinFactNeighborY="-142670"/>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地球"/>
        </a:ext>
      </dgm:extLst>
    </dgm:pt>
    <dgm:pt modelId="{A53EFFDE-69FE-455B-B335-70B51951A4EF}" type="pres">
      <dgm:prSet presAssocID="{C8347206-0F12-439C-863E-F5F1E9C0ED9B}" presName="spaceRect" presStyleCnt="0"/>
      <dgm:spPr/>
    </dgm:pt>
    <dgm:pt modelId="{79651981-CF32-4A55-A931-124B96A4C028}" type="pres">
      <dgm:prSet presAssocID="{C8347206-0F12-439C-863E-F5F1E9C0ED9B}" presName="textRect" presStyleLbl="revTx" presStyleIdx="2" presStyleCnt="4" custLinFactY="-40272" custLinFactNeighborX="-2307" custLinFactNeighborY="-100000">
        <dgm:presLayoutVars>
          <dgm:chMax val="1"/>
          <dgm:chPref val="1"/>
        </dgm:presLayoutVars>
      </dgm:prSet>
      <dgm:spPr/>
    </dgm:pt>
    <dgm:pt modelId="{FB32BF6F-D9C7-453B-8D82-CF79B92C13FD}" type="pres">
      <dgm:prSet presAssocID="{F229E287-CE50-4028-9F19-97CD2328008C}" presName="sibTrans" presStyleLbl="sibTrans2D1" presStyleIdx="0" presStyleCnt="0"/>
      <dgm:spPr/>
    </dgm:pt>
    <dgm:pt modelId="{E94E8D23-1A6F-4518-A670-31BA140B12CA}" type="pres">
      <dgm:prSet presAssocID="{6AD849D0-94DD-4808-9091-96FFA28174A1}" presName="compNode" presStyleCnt="0"/>
      <dgm:spPr/>
    </dgm:pt>
    <dgm:pt modelId="{C4F7E705-2C07-45FD-904F-5161B78D8F85}" type="pres">
      <dgm:prSet presAssocID="{6AD849D0-94DD-4808-9091-96FFA28174A1}" presName="iconBgRect" presStyleLbl="bgShp" presStyleIdx="3" presStyleCnt="4"/>
      <dgm:spPr/>
    </dgm:pt>
    <dgm:pt modelId="{06221623-946B-4EE5-8468-A86F5AB0B174}" type="pres">
      <dgm:prSet presAssocID="{6AD849D0-94DD-4808-9091-96FFA28174A1}" presName="iconRect" presStyleLbl="node1" presStyleIdx="3" presStyleCnt="4" custLinFactX="-300000" custLinFactNeighborX="-387417" custLinFactNeighborY="-10073"/>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dgm:spPr>
      <dgm:extLst>
        <a:ext uri="{E40237B7-FDA0-4F09-8148-C483321AD2D9}">
          <dgm14:cNvPr xmlns:dgm14="http://schemas.microsoft.com/office/drawing/2010/diagram" id="0" name="" descr="电子邮件 纯色填充"/>
        </a:ext>
      </dgm:extLst>
    </dgm:pt>
    <dgm:pt modelId="{5BBBBD1D-2444-4276-A345-E372B4AF8D9F}" type="pres">
      <dgm:prSet presAssocID="{6AD849D0-94DD-4808-9091-96FFA28174A1}" presName="spaceRect" presStyleCnt="0"/>
      <dgm:spPr/>
    </dgm:pt>
    <dgm:pt modelId="{7AF29F32-991E-4462-889D-37EA15E9E076}" type="pres">
      <dgm:prSet presAssocID="{6AD849D0-94DD-4808-9091-96FFA28174A1}" presName="textRect" presStyleLbl="revTx" presStyleIdx="3" presStyleCnt="4">
        <dgm:presLayoutVars>
          <dgm:chMax val="1"/>
          <dgm:chPref val="1"/>
        </dgm:presLayoutVars>
      </dgm:prSet>
      <dgm:spPr/>
    </dgm:pt>
  </dgm:ptLst>
  <dgm:cxnLst>
    <dgm:cxn modelId="{C34BFC0B-9B83-4B65-9A9D-44B1B0F7722F}" type="presOf" srcId="{C8347206-0F12-439C-863E-F5F1E9C0ED9B}" destId="{79651981-CF32-4A55-A931-124B96A4C028}" srcOrd="0" destOrd="0" presId="urn:microsoft.com/office/officeart/2018/2/layout/IconCircleList#1"/>
    <dgm:cxn modelId="{F242C333-DF53-4ABF-9946-4685AFE1F798}" type="presOf" srcId="{F229E287-CE50-4028-9F19-97CD2328008C}" destId="{FB32BF6F-D9C7-453B-8D82-CF79B92C13FD}" srcOrd="0" destOrd="0" presId="urn:microsoft.com/office/officeart/2018/2/layout/IconCircleList#1"/>
    <dgm:cxn modelId="{6F25C168-E863-4181-B20E-B3454C5C2B6B}" type="presOf" srcId="{1A1C2CCA-C6FA-4344-BA94-AB212701160B}" destId="{C65B32EF-6917-413E-A235-DFFAD4718BA5}" srcOrd="0" destOrd="0" presId="urn:microsoft.com/office/officeart/2018/2/layout/IconCircleList#1"/>
    <dgm:cxn modelId="{E4461654-2E2F-4DBD-BEE4-759B2190C8AD}" type="presOf" srcId="{2AB3286A-8DEC-42E1-A2CD-06FFADFA97E1}" destId="{C3CBCAA4-ABE3-4E3A-A088-3350852E3430}" srcOrd="0" destOrd="0" presId="urn:microsoft.com/office/officeart/2018/2/layout/IconCircleList#1"/>
    <dgm:cxn modelId="{2357D17E-087F-475B-A04D-21F8F8CC9D92}" type="presOf" srcId="{5D96A905-64F5-43FC-A3C8-1CEE34AC80EC}" destId="{8CAFD803-9B3C-4D52-8678-7146A7927B42}" srcOrd="0" destOrd="0" presId="urn:microsoft.com/office/officeart/2018/2/layout/IconCircleList#1"/>
    <dgm:cxn modelId="{5EA7CD83-B4FF-477D-A082-B6B25A3FB3C1}" type="presOf" srcId="{6AD849D0-94DD-4808-9091-96FFA28174A1}" destId="{7AF29F32-991E-4462-889D-37EA15E9E076}" srcOrd="0" destOrd="0" presId="urn:microsoft.com/office/officeart/2018/2/layout/IconCircleList#1"/>
    <dgm:cxn modelId="{243607A4-A0D1-47F9-9D65-D360B3AD09E7}" type="presOf" srcId="{0F460D2C-5EBF-418D-A13F-5C9BA7BA0E7A}" destId="{BA85AEB9-6D2C-4E75-92ED-A928ACC7C356}" srcOrd="0" destOrd="0" presId="urn:microsoft.com/office/officeart/2018/2/layout/IconCircleList#1"/>
    <dgm:cxn modelId="{D49110C8-3327-40B5-8540-3CB3982F3F3C}" type="presOf" srcId="{434C4051-CFB0-4B95-AC1B-CC0B196826BF}" destId="{393F2985-93FC-44A0-AD16-FD5F4DD120F1}" srcOrd="0" destOrd="0" presId="urn:microsoft.com/office/officeart/2018/2/layout/IconCircleList#1"/>
    <dgm:cxn modelId="{1C4805D1-0CAA-4F52-AD03-7B4EFD595135}" srcId="{434C4051-CFB0-4B95-AC1B-CC0B196826BF}" destId="{2AB3286A-8DEC-42E1-A2CD-06FFADFA97E1}" srcOrd="0" destOrd="0" parTransId="{2496AEB2-35EF-4550-8493-81DE2052092F}" sibTransId="{1A1C2CCA-C6FA-4344-BA94-AB212701160B}"/>
    <dgm:cxn modelId="{5EA479D2-101E-46D7-9C9F-D5667F17424E}" srcId="{434C4051-CFB0-4B95-AC1B-CC0B196826BF}" destId="{C8347206-0F12-439C-863E-F5F1E9C0ED9B}" srcOrd="2" destOrd="0" parTransId="{1769F68A-0E58-4832-B9D7-0A9B01567F11}" sibTransId="{F229E287-CE50-4028-9F19-97CD2328008C}"/>
    <dgm:cxn modelId="{2C94F8F6-B370-42A4-9522-8214F64285AE}" srcId="{434C4051-CFB0-4B95-AC1B-CC0B196826BF}" destId="{0F460D2C-5EBF-418D-A13F-5C9BA7BA0E7A}" srcOrd="1" destOrd="0" parTransId="{A1D77413-5EE5-474D-B632-9F84C2A61274}" sibTransId="{5D96A905-64F5-43FC-A3C8-1CEE34AC80EC}"/>
    <dgm:cxn modelId="{DAB0D8FA-0CCF-4AF8-BB06-445EBC1FF53D}" srcId="{434C4051-CFB0-4B95-AC1B-CC0B196826BF}" destId="{6AD849D0-94DD-4808-9091-96FFA28174A1}" srcOrd="3" destOrd="0" parTransId="{6E20EC59-B87D-4A55-BA8B-A6896B2E2D16}" sibTransId="{0E9FDF6A-4DFC-4C9C-841E-1B152FC438F8}"/>
    <dgm:cxn modelId="{19C3FF5E-C95F-4AA5-8DC8-811C528F2EBA}" type="presParOf" srcId="{393F2985-93FC-44A0-AD16-FD5F4DD120F1}" destId="{53CE3E6C-E468-485B-A55A-E0D3CA3167F3}" srcOrd="0" destOrd="0" presId="urn:microsoft.com/office/officeart/2018/2/layout/IconCircleList#1"/>
    <dgm:cxn modelId="{F6AB3427-B73A-493F-B583-4C9072078AF4}" type="presParOf" srcId="{53CE3E6C-E468-485B-A55A-E0D3CA3167F3}" destId="{6AA94F59-7A54-459D-AB59-B5798CE11AF0}" srcOrd="0" destOrd="0" presId="urn:microsoft.com/office/officeart/2018/2/layout/IconCircleList#1"/>
    <dgm:cxn modelId="{FA5A5681-918B-477B-BBC6-1D453D88D957}" type="presParOf" srcId="{6AA94F59-7A54-459D-AB59-B5798CE11AF0}" destId="{30003927-85C0-408C-B2B9-3193DA997AEB}" srcOrd="0" destOrd="0" presId="urn:microsoft.com/office/officeart/2018/2/layout/IconCircleList#1"/>
    <dgm:cxn modelId="{E2ACED9A-A4ED-4729-861E-E686529DDB5B}" type="presParOf" srcId="{6AA94F59-7A54-459D-AB59-B5798CE11AF0}" destId="{901107E9-E326-4B8F-852F-2E2D1CCD2675}" srcOrd="1" destOrd="0" presId="urn:microsoft.com/office/officeart/2018/2/layout/IconCircleList#1"/>
    <dgm:cxn modelId="{A25A85F0-36DE-48E5-9F42-4BAAB0FA9E63}" type="presParOf" srcId="{6AA94F59-7A54-459D-AB59-B5798CE11AF0}" destId="{249670AC-230D-4E9F-9365-269BCFA58AEF}" srcOrd="2" destOrd="0" presId="urn:microsoft.com/office/officeart/2018/2/layout/IconCircleList#1"/>
    <dgm:cxn modelId="{0AA5015C-32D9-484B-8259-D460523BCAF5}" type="presParOf" srcId="{6AA94F59-7A54-459D-AB59-B5798CE11AF0}" destId="{C3CBCAA4-ABE3-4E3A-A088-3350852E3430}" srcOrd="3" destOrd="0" presId="urn:microsoft.com/office/officeart/2018/2/layout/IconCircleList#1"/>
    <dgm:cxn modelId="{CE7D25C4-C345-4409-9376-BCBE04D95B71}" type="presParOf" srcId="{53CE3E6C-E468-485B-A55A-E0D3CA3167F3}" destId="{C65B32EF-6917-413E-A235-DFFAD4718BA5}" srcOrd="1" destOrd="0" presId="urn:microsoft.com/office/officeart/2018/2/layout/IconCircleList#1"/>
    <dgm:cxn modelId="{E04C69F3-B4BE-464B-987F-BBD6CE518FEB}" type="presParOf" srcId="{53CE3E6C-E468-485B-A55A-E0D3CA3167F3}" destId="{365EFFD5-6C2D-4F34-95E9-1A58DE4334B0}" srcOrd="2" destOrd="0" presId="urn:microsoft.com/office/officeart/2018/2/layout/IconCircleList#1"/>
    <dgm:cxn modelId="{D5107243-A7B1-4853-8C79-5B8A271473A6}" type="presParOf" srcId="{365EFFD5-6C2D-4F34-95E9-1A58DE4334B0}" destId="{DA8A7C7C-096A-4C52-9E75-389D08B9A8C9}" srcOrd="0" destOrd="0" presId="urn:microsoft.com/office/officeart/2018/2/layout/IconCircleList#1"/>
    <dgm:cxn modelId="{A1017744-0E79-414F-8C14-3CB6641EB46B}" type="presParOf" srcId="{365EFFD5-6C2D-4F34-95E9-1A58DE4334B0}" destId="{529917B2-182C-45FF-A1D4-32741E946819}" srcOrd="1" destOrd="0" presId="urn:microsoft.com/office/officeart/2018/2/layout/IconCircleList#1"/>
    <dgm:cxn modelId="{EAB7ADC9-BE14-48EA-9FE9-90F0BCC2C001}" type="presParOf" srcId="{365EFFD5-6C2D-4F34-95E9-1A58DE4334B0}" destId="{3DBA70AF-D821-47CE-89C3-6ABABE2179BA}" srcOrd="2" destOrd="0" presId="urn:microsoft.com/office/officeart/2018/2/layout/IconCircleList#1"/>
    <dgm:cxn modelId="{5CFA06E9-3D3C-4CD1-9889-0FDBD7812E76}" type="presParOf" srcId="{365EFFD5-6C2D-4F34-95E9-1A58DE4334B0}" destId="{BA85AEB9-6D2C-4E75-92ED-A928ACC7C356}" srcOrd="3" destOrd="0" presId="urn:microsoft.com/office/officeart/2018/2/layout/IconCircleList#1"/>
    <dgm:cxn modelId="{F7A9908C-C438-4434-8AFB-CFB9EEDB16BE}" type="presParOf" srcId="{53CE3E6C-E468-485B-A55A-E0D3CA3167F3}" destId="{8CAFD803-9B3C-4D52-8678-7146A7927B42}" srcOrd="3" destOrd="0" presId="urn:microsoft.com/office/officeart/2018/2/layout/IconCircleList#1"/>
    <dgm:cxn modelId="{7848CE3B-89D8-4C54-9DCE-218B70F3AFCD}" type="presParOf" srcId="{53CE3E6C-E468-485B-A55A-E0D3CA3167F3}" destId="{79B6AA31-3DB5-4647-99B5-2E5B6BACD946}" srcOrd="4" destOrd="0" presId="urn:microsoft.com/office/officeart/2018/2/layout/IconCircleList#1"/>
    <dgm:cxn modelId="{840AEDEF-82DD-40B8-8E3E-EB5CEB856B01}" type="presParOf" srcId="{79B6AA31-3DB5-4647-99B5-2E5B6BACD946}" destId="{459C665F-F964-44D2-8107-216AE44AFB1C}" srcOrd="0" destOrd="0" presId="urn:microsoft.com/office/officeart/2018/2/layout/IconCircleList#1"/>
    <dgm:cxn modelId="{2085D848-3E08-48C2-B993-848F2DA20816}" type="presParOf" srcId="{79B6AA31-3DB5-4647-99B5-2E5B6BACD946}" destId="{CD49601D-4DD1-4B25-9B83-459F828AFA72}" srcOrd="1" destOrd="0" presId="urn:microsoft.com/office/officeart/2018/2/layout/IconCircleList#1"/>
    <dgm:cxn modelId="{2FCB2B61-4DF2-4CCC-978C-36A674130A58}" type="presParOf" srcId="{79B6AA31-3DB5-4647-99B5-2E5B6BACD946}" destId="{A53EFFDE-69FE-455B-B335-70B51951A4EF}" srcOrd="2" destOrd="0" presId="urn:microsoft.com/office/officeart/2018/2/layout/IconCircleList#1"/>
    <dgm:cxn modelId="{518D0ED1-7839-4D9C-A019-07C90F6F620C}" type="presParOf" srcId="{79B6AA31-3DB5-4647-99B5-2E5B6BACD946}" destId="{79651981-CF32-4A55-A931-124B96A4C028}" srcOrd="3" destOrd="0" presId="urn:microsoft.com/office/officeart/2018/2/layout/IconCircleList#1"/>
    <dgm:cxn modelId="{8044246E-4BFA-4CE6-A0C1-E0A45F5AE5C5}" type="presParOf" srcId="{53CE3E6C-E468-485B-A55A-E0D3CA3167F3}" destId="{FB32BF6F-D9C7-453B-8D82-CF79B92C13FD}" srcOrd="5" destOrd="0" presId="urn:microsoft.com/office/officeart/2018/2/layout/IconCircleList#1"/>
    <dgm:cxn modelId="{53FA1C21-8A06-4AAA-A05F-155FCE1AEF38}" type="presParOf" srcId="{53CE3E6C-E468-485B-A55A-E0D3CA3167F3}" destId="{E94E8D23-1A6F-4518-A670-31BA140B12CA}" srcOrd="6" destOrd="0" presId="urn:microsoft.com/office/officeart/2018/2/layout/IconCircleList#1"/>
    <dgm:cxn modelId="{3D0B7BE8-EC7F-45EA-844C-C9AFCA69502F}" type="presParOf" srcId="{E94E8D23-1A6F-4518-A670-31BA140B12CA}" destId="{C4F7E705-2C07-45FD-904F-5161B78D8F85}" srcOrd="0" destOrd="0" presId="urn:microsoft.com/office/officeart/2018/2/layout/IconCircleList#1"/>
    <dgm:cxn modelId="{908B302B-814B-4C34-B470-EA4F8F95D555}" type="presParOf" srcId="{E94E8D23-1A6F-4518-A670-31BA140B12CA}" destId="{06221623-946B-4EE5-8468-A86F5AB0B174}" srcOrd="1" destOrd="0" presId="urn:microsoft.com/office/officeart/2018/2/layout/IconCircleList#1"/>
    <dgm:cxn modelId="{27594BF8-8822-47C7-A004-199B70D41359}" type="presParOf" srcId="{E94E8D23-1A6F-4518-A670-31BA140B12CA}" destId="{5BBBBD1D-2444-4276-A345-E372B4AF8D9F}" srcOrd="2" destOrd="0" presId="urn:microsoft.com/office/officeart/2018/2/layout/IconCircleList#1"/>
    <dgm:cxn modelId="{12A0D8F4-20C6-43AA-B9FD-FE35826B64F6}" type="presParOf" srcId="{E94E8D23-1A6F-4518-A670-31BA140B12CA}" destId="{7AF29F32-991E-4462-889D-37EA15E9E076}" srcOrd="3" destOrd="0" presId="urn:microsoft.com/office/officeart/2018/2/layout/IconCircle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D1CFC-51D2-44F4-B12B-4949EDA111C9}">
      <dsp:nvSpPr>
        <dsp:cNvPr id="0" name=""/>
        <dsp:cNvSpPr/>
      </dsp:nvSpPr>
      <dsp:spPr>
        <a:xfrm>
          <a:off x="1358408" y="551772"/>
          <a:ext cx="3303391" cy="91235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7968"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en-US" sz="3600" kern="1200" dirty="0">
              <a:latin typeface="Arial" panose="020B0604020202020204" pitchFamily="34" charset="0"/>
              <a:cs typeface="Arial" panose="020B0604020202020204" pitchFamily="34" charset="0"/>
            </a:rPr>
            <a:t>Igneous rocks</a:t>
          </a:r>
          <a:endParaRPr lang="zh-CN" altLang="en-US" sz="3600" kern="1200" dirty="0">
            <a:latin typeface="Arial" panose="020B0604020202020204" pitchFamily="34" charset="0"/>
            <a:cs typeface="Arial" panose="020B0604020202020204" pitchFamily="34" charset="0"/>
          </a:endParaRPr>
        </a:p>
      </dsp:txBody>
      <dsp:txXfrm>
        <a:off x="1358408" y="551772"/>
        <a:ext cx="3303391" cy="912353"/>
      </dsp:txXfrm>
    </dsp:sp>
    <dsp:sp modelId="{D84D662B-7CCB-4DE3-8BD7-34DB257110B3}">
      <dsp:nvSpPr>
        <dsp:cNvPr id="0" name=""/>
        <dsp:cNvSpPr/>
      </dsp:nvSpPr>
      <dsp:spPr>
        <a:xfrm>
          <a:off x="388607" y="212178"/>
          <a:ext cx="1367325" cy="1371652"/>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1F8D2E-A3F5-4F58-8235-E8CF324862DA}">
      <dsp:nvSpPr>
        <dsp:cNvPr id="0" name=""/>
        <dsp:cNvSpPr/>
      </dsp:nvSpPr>
      <dsp:spPr>
        <a:xfrm>
          <a:off x="1139116" y="1957433"/>
          <a:ext cx="3522677" cy="91235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7968"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en-US" sz="3600" kern="1200" dirty="0">
              <a:latin typeface="Arial" panose="020B0604020202020204" pitchFamily="34" charset="0"/>
              <a:cs typeface="Arial" panose="020B0604020202020204" pitchFamily="34" charset="0"/>
            </a:rPr>
            <a:t>Sedimentary rocks</a:t>
          </a:r>
          <a:endParaRPr lang="zh-CN" altLang="en-US" sz="3600" kern="1200" dirty="0">
            <a:latin typeface="Arial" panose="020B0604020202020204" pitchFamily="34" charset="0"/>
            <a:cs typeface="Arial" panose="020B0604020202020204" pitchFamily="34" charset="0"/>
          </a:endParaRPr>
        </a:p>
      </dsp:txBody>
      <dsp:txXfrm>
        <a:off x="1139116" y="1957433"/>
        <a:ext cx="3522677" cy="912353"/>
      </dsp:txXfrm>
    </dsp:sp>
    <dsp:sp modelId="{795D3ED7-0E61-4FD7-8F4C-9AA87C73CB04}">
      <dsp:nvSpPr>
        <dsp:cNvPr id="0" name=""/>
        <dsp:cNvSpPr/>
      </dsp:nvSpPr>
      <dsp:spPr>
        <a:xfrm>
          <a:off x="363821" y="1714244"/>
          <a:ext cx="1318634" cy="139873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218AD-78AD-4813-96EB-50865130AC14}">
      <dsp:nvSpPr>
        <dsp:cNvPr id="0" name=""/>
        <dsp:cNvSpPr/>
      </dsp:nvSpPr>
      <dsp:spPr>
        <a:xfrm>
          <a:off x="1561236" y="3374687"/>
          <a:ext cx="3121504" cy="91235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7968" tIns="121920" rIns="121920" bIns="121920" numCol="1" spcCol="1270" anchor="ctr" anchorCtr="0">
          <a:noAutofit/>
        </a:bodyPr>
        <a:lstStyle/>
        <a:p>
          <a:pPr marL="0" lvl="0" indent="0" algn="l" defTabSz="1422400">
            <a:lnSpc>
              <a:spcPct val="90000"/>
            </a:lnSpc>
            <a:spcBef>
              <a:spcPct val="0"/>
            </a:spcBef>
            <a:spcAft>
              <a:spcPct val="35000"/>
            </a:spcAft>
            <a:buNone/>
          </a:pPr>
          <a:r>
            <a:rPr lang="en-US" altLang="en-US" sz="3200" kern="1200" dirty="0">
              <a:latin typeface="Arial" panose="020B0604020202020204" pitchFamily="34" charset="0"/>
              <a:cs typeface="Arial" panose="020B0604020202020204" pitchFamily="34" charset="0"/>
            </a:rPr>
            <a:t>Metamorphic rocks</a:t>
          </a:r>
          <a:endParaRPr lang="zh-CN" altLang="en-US" sz="3200" kern="1200" dirty="0">
            <a:latin typeface="Arial" panose="020B0604020202020204" pitchFamily="34" charset="0"/>
            <a:cs typeface="Arial" panose="020B0604020202020204" pitchFamily="34" charset="0"/>
          </a:endParaRPr>
        </a:p>
      </dsp:txBody>
      <dsp:txXfrm>
        <a:off x="1561236" y="3374687"/>
        <a:ext cx="3121504" cy="912353"/>
      </dsp:txXfrm>
    </dsp:sp>
    <dsp:sp modelId="{DD80F661-D049-4F0A-88BA-10B40013B4CE}">
      <dsp:nvSpPr>
        <dsp:cNvPr id="0" name=""/>
        <dsp:cNvSpPr/>
      </dsp:nvSpPr>
      <dsp:spPr>
        <a:xfrm>
          <a:off x="775366" y="3228034"/>
          <a:ext cx="842484" cy="127382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23CFF-1564-4772-B909-1B7852EEA697}">
      <dsp:nvSpPr>
        <dsp:cNvPr id="0" name=""/>
        <dsp:cNvSpPr/>
      </dsp:nvSpPr>
      <dsp:spPr>
        <a:xfrm>
          <a:off x="0" y="426"/>
          <a:ext cx="85140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4C343-86AF-489A-AC68-44FD10A282A7}">
      <dsp:nvSpPr>
        <dsp:cNvPr id="0" name=""/>
        <dsp:cNvSpPr/>
      </dsp:nvSpPr>
      <dsp:spPr>
        <a:xfrm>
          <a:off x="0" y="426"/>
          <a:ext cx="8286668" cy="87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altLang="zh-CN" sz="1800" kern="1200" dirty="0">
              <a:solidFill>
                <a:schemeClr val="tx1">
                  <a:lumMod val="65000"/>
                  <a:lumOff val="35000"/>
                </a:schemeClr>
              </a:solidFill>
              <a:latin typeface="Arial" panose="020B0604020202020204" pitchFamily="34" charset="0"/>
              <a:ea typeface="+mn-ea"/>
              <a:cs typeface="Arial" panose="020B0604020202020204" pitchFamily="34" charset="0"/>
            </a:rPr>
            <a:t>Geology plays an important role in determining the types and amounts of minerals in groundwater. [5]</a:t>
          </a:r>
        </a:p>
        <a:p>
          <a:pPr marL="0" lvl="0" indent="0" algn="l" defTabSz="800100">
            <a:lnSpc>
              <a:spcPct val="90000"/>
            </a:lnSpc>
            <a:spcBef>
              <a:spcPct val="0"/>
            </a:spcBef>
            <a:spcAft>
              <a:spcPct val="35000"/>
            </a:spcAft>
            <a:buNone/>
          </a:pPr>
          <a:r>
            <a:rPr lang="en-US" altLang="zh-CN" sz="1800" kern="12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Ca, Mg, Na and K dissolved more rapidly from the carbonate and sedimentary rocks (</a:t>
          </a:r>
          <a:r>
            <a:rPr lang="en-US" altLang="zh-CN" sz="1800" b="1" kern="1200" dirty="0">
              <a:solidFill>
                <a:schemeClr val="tx1"/>
              </a:solidFill>
              <a:effectLst/>
              <a:latin typeface="Arial" panose="020B0604020202020204" pitchFamily="34" charset="0"/>
              <a:ea typeface="等线" panose="02010600030101010101" pitchFamily="2" charset="-122"/>
              <a:cs typeface="Arial" panose="020B0604020202020204" pitchFamily="34" charset="0"/>
            </a:rPr>
            <a:t>limestone, sandstone</a:t>
          </a:r>
          <a:r>
            <a:rPr lang="en-US" altLang="zh-CN" sz="1800" kern="12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 than </a:t>
          </a:r>
          <a:r>
            <a:rPr lang="en-US" sz="1800" kern="1200" dirty="0">
              <a:solidFill>
                <a:prstClr val="black">
                  <a:lumMod val="65000"/>
                  <a:lumOff val="35000"/>
                </a:prstClr>
              </a:solidFill>
              <a:effectLst/>
              <a:latin typeface="Arial" panose="020B0604020202020204" pitchFamily="34" charset="0"/>
              <a:ea typeface="等线" panose="02010600030101010101" pitchFamily="2" charset="-122"/>
              <a:cs typeface="Arial" panose="020B0604020202020204" pitchFamily="34" charset="0"/>
            </a:rPr>
            <a:t>unreactive igneous and </a:t>
          </a:r>
          <a:r>
            <a:rPr lang="en-US" altLang="zh-CN" sz="1800" kern="1200" dirty="0">
              <a:solidFill>
                <a:prstClr val="black">
                  <a:lumMod val="65000"/>
                  <a:lumOff val="35000"/>
                </a:prstClr>
              </a:solidFill>
              <a:effectLst/>
              <a:latin typeface="Arial" panose="020B0604020202020204" pitchFamily="34" charset="0"/>
              <a:ea typeface="等线" panose="02010600030101010101" pitchFamily="2" charset="-122"/>
              <a:cs typeface="Arial" panose="020B0604020202020204" pitchFamily="34" charset="0"/>
            </a:rPr>
            <a:t>metamorphic </a:t>
          </a:r>
          <a:r>
            <a:rPr lang="en-US" altLang="zh-CN" sz="1800" kern="12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rocks.</a:t>
          </a:r>
          <a:endParaRPr lang="en-US" altLang="zh-CN" sz="1800" kern="1200" dirty="0">
            <a:solidFill>
              <a:schemeClr val="tx1">
                <a:lumMod val="65000"/>
                <a:lumOff val="35000"/>
              </a:schemeClr>
            </a:solidFill>
            <a:latin typeface="Arial" panose="020B0604020202020204" pitchFamily="34" charset="0"/>
            <a:ea typeface="+mn-ea"/>
            <a:cs typeface="Arial" panose="020B0604020202020204" pitchFamily="34" charset="0"/>
          </a:endParaRPr>
        </a:p>
      </dsp:txBody>
      <dsp:txXfrm>
        <a:off x="0" y="426"/>
        <a:ext cx="8286668" cy="8735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03927-85C0-408C-B2B9-3193DA997AEB}">
      <dsp:nvSpPr>
        <dsp:cNvPr id="0" name=""/>
        <dsp:cNvSpPr/>
      </dsp:nvSpPr>
      <dsp:spPr>
        <a:xfrm>
          <a:off x="841153" y="34768"/>
          <a:ext cx="960697" cy="960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1107E9-E326-4B8F-852F-2E2D1CCD2675}">
      <dsp:nvSpPr>
        <dsp:cNvPr id="0" name=""/>
        <dsp:cNvSpPr/>
      </dsp:nvSpPr>
      <dsp:spPr>
        <a:xfrm>
          <a:off x="992723" y="1587853"/>
          <a:ext cx="557204" cy="5572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CBCAA4-ABE3-4E3A-A088-3350852E3430}">
      <dsp:nvSpPr>
        <dsp:cNvPr id="0" name=""/>
        <dsp:cNvSpPr/>
      </dsp:nvSpPr>
      <dsp:spPr>
        <a:xfrm>
          <a:off x="1924132" y="0"/>
          <a:ext cx="2264501" cy="960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endParaRPr lang="en-US" sz="2400" kern="1200" dirty="0"/>
        </a:p>
      </dsp:txBody>
      <dsp:txXfrm>
        <a:off x="1924132" y="0"/>
        <a:ext cx="2264501" cy="960697"/>
      </dsp:txXfrm>
    </dsp:sp>
    <dsp:sp modelId="{DA8A7C7C-096A-4C52-9E75-389D08B9A8C9}">
      <dsp:nvSpPr>
        <dsp:cNvPr id="0" name=""/>
        <dsp:cNvSpPr/>
      </dsp:nvSpPr>
      <dsp:spPr>
        <a:xfrm>
          <a:off x="4666789" y="34768"/>
          <a:ext cx="960697" cy="960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9917B2-182C-45FF-A1D4-32741E946819}">
      <dsp:nvSpPr>
        <dsp:cNvPr id="0" name=""/>
        <dsp:cNvSpPr/>
      </dsp:nvSpPr>
      <dsp:spPr>
        <a:xfrm>
          <a:off x="4868535" y="236514"/>
          <a:ext cx="557204" cy="55720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5AEB9-6D2C-4E75-92ED-A928ACC7C356}">
      <dsp:nvSpPr>
        <dsp:cNvPr id="0" name=""/>
        <dsp:cNvSpPr/>
      </dsp:nvSpPr>
      <dsp:spPr>
        <a:xfrm>
          <a:off x="5837675" y="75319"/>
          <a:ext cx="2264501" cy="960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dirty="0"/>
            <a:t>Find your drinking water sources and quality in Flanders</a:t>
          </a:r>
          <a:r>
            <a:rPr lang="zh-CN" altLang="zh-CN" sz="1100" kern="1200" dirty="0"/>
            <a:t>：</a:t>
          </a:r>
          <a:r>
            <a:rPr lang="en-US" sz="1100" kern="1200" dirty="0">
              <a:hlinkClick xmlns:r="http://schemas.openxmlformats.org/officeDocument/2006/relationships" r:id="rId5"/>
            </a:rPr>
            <a:t>https://www.dewatergroep.be/nl-be/drinkwater/jouw-drinkwater</a:t>
          </a:r>
          <a:endParaRPr lang="en-US" sz="1100" kern="1200" dirty="0"/>
        </a:p>
      </dsp:txBody>
      <dsp:txXfrm>
        <a:off x="5837675" y="75319"/>
        <a:ext cx="2264501" cy="960697"/>
      </dsp:txXfrm>
    </dsp:sp>
    <dsp:sp modelId="{459C665F-F964-44D2-8107-216AE44AFB1C}">
      <dsp:nvSpPr>
        <dsp:cNvPr id="0" name=""/>
        <dsp:cNvSpPr/>
      </dsp:nvSpPr>
      <dsp:spPr>
        <a:xfrm>
          <a:off x="841153" y="1403247"/>
          <a:ext cx="960697" cy="960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9601D-4DD1-4B25-9B83-459F828AFA72}">
      <dsp:nvSpPr>
        <dsp:cNvPr id="0" name=""/>
        <dsp:cNvSpPr/>
      </dsp:nvSpPr>
      <dsp:spPr>
        <a:xfrm>
          <a:off x="1032452" y="252824"/>
          <a:ext cx="557204" cy="557204"/>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51981-CF32-4A55-A931-124B96A4C028}">
      <dsp:nvSpPr>
        <dsp:cNvPr id="0" name=""/>
        <dsp:cNvSpPr/>
      </dsp:nvSpPr>
      <dsp:spPr>
        <a:xfrm>
          <a:off x="1955472" y="55657"/>
          <a:ext cx="2264501" cy="960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dirty="0"/>
            <a:t>Mineral Water Atlas of the World</a:t>
          </a:r>
        </a:p>
        <a:p>
          <a:pPr marL="0" lvl="0" indent="0" algn="l" defTabSz="533400">
            <a:lnSpc>
              <a:spcPct val="100000"/>
            </a:lnSpc>
            <a:spcBef>
              <a:spcPct val="0"/>
            </a:spcBef>
            <a:spcAft>
              <a:spcPct val="35000"/>
            </a:spcAft>
            <a:buNone/>
          </a:pPr>
          <a:r>
            <a:rPr lang="en-US" sz="1100" kern="1200" dirty="0"/>
            <a:t>http://mineralwaters.geo.uu.nl/world.php</a:t>
          </a:r>
        </a:p>
      </dsp:txBody>
      <dsp:txXfrm>
        <a:off x="1955472" y="55657"/>
        <a:ext cx="2264501" cy="960697"/>
      </dsp:txXfrm>
    </dsp:sp>
    <dsp:sp modelId="{C4F7E705-2C07-45FD-904F-5161B78D8F85}">
      <dsp:nvSpPr>
        <dsp:cNvPr id="0" name=""/>
        <dsp:cNvSpPr/>
      </dsp:nvSpPr>
      <dsp:spPr>
        <a:xfrm>
          <a:off x="4666789" y="1403247"/>
          <a:ext cx="960697" cy="960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221623-946B-4EE5-8468-A86F5AB0B174}">
      <dsp:nvSpPr>
        <dsp:cNvPr id="0" name=""/>
        <dsp:cNvSpPr/>
      </dsp:nvSpPr>
      <dsp:spPr>
        <a:xfrm>
          <a:off x="1038215" y="1548866"/>
          <a:ext cx="557204" cy="557204"/>
        </a:xfrm>
        <a:prstGeom prst="rect">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F29F32-991E-4462-889D-37EA15E9E076}">
      <dsp:nvSpPr>
        <dsp:cNvPr id="0" name=""/>
        <dsp:cNvSpPr/>
      </dsp:nvSpPr>
      <dsp:spPr>
        <a:xfrm>
          <a:off x="5833350" y="1403247"/>
          <a:ext cx="2264501" cy="960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endParaRPr lang="en-US" sz="2400" kern="1200" dirty="0"/>
        </a:p>
      </dsp:txBody>
      <dsp:txXfrm>
        <a:off x="5833350" y="1403247"/>
        <a:ext cx="2264501" cy="960697"/>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1">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shape xmlns:r="http://schemas.openxmlformats.org/officeDocument/2006/relationships" r:blip="">
      <dgm:adjLst/>
    </dgm:shape>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shape xmlns:r="http://schemas.openxmlformats.org/officeDocument/2006/relationships" r:blip="">
          <dgm:adjLst/>
        </dgm:shap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shape xmlns:r="http://schemas.openxmlformats.org/officeDocument/2006/relationships" r:blip="">
            <dgm:adjLst/>
          </dgm:shape>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shape xmlns:r="http://schemas.openxmlformats.org/officeDocument/2006/relationships" r:blip="">
                <dgm:adjLst/>
              </dgm:shape>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shape xmlns:r="http://schemas.openxmlformats.org/officeDocument/2006/relationships" r:blip="">
                  <dgm:adjLst/>
                </dgm:shape>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presOf/>
                <dgm:forEach name="Name26" axis="ch" ptType="node">
                  <dgm:layoutNode name="horz3">
                    <dgm:shape xmlns:r="http://schemas.openxmlformats.org/officeDocument/2006/relationships" r:blip="">
                      <dgm:adjLst/>
                    </dgm:shape>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shape xmlns:r="http://schemas.openxmlformats.org/officeDocument/2006/relationships" r:blip="">
                        <dgm:adjLst/>
                      </dgm:shape>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presOf/>
                      <dgm:forEach name="Name33" axis="ch" ptType="node">
                        <dgm:layoutNode name="horz4">
                          <dgm:shape xmlns:r="http://schemas.openxmlformats.org/officeDocument/2006/relationships" r:blip="">
                            <dgm:adjLst/>
                          </dgm:shape>
                          <dgm:layoutNode name="horzSpace4">
                            <dgm:alg type="sp"/>
                            <dgm:shape xmlns:r="http://schemas.openxmlformats.org/officeDocument/2006/relationships" r:blip="">
                              <dgm:adjLst/>
                            </dgm:shape>
                            <dgm:presOf/>
                          </dgm:layoutNode>
                          <dgm:layoutNode name="tx4" styleLbl="revTx">
                            <dgm:alg type="tx">
                              <dgm:param type="parTxLTRAlign" val="l"/>
                              <dgm:param type="parTxRTLAlign" val="r"/>
                              <dgm:param type="txAnchorVert" val="t"/>
                            </dgm:alg>
                            <dgm:shape xmlns:r="http://schemas.openxmlformats.org/officeDocument/2006/relationships" type="rect" r:blip="">
                              <dgm:adjLst/>
                            </dgm:shape>
                            <dgm:varLst>
                              <dgm:bulletEnabled val="1"/>
                            </dgm:varLst>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presOf/>
                        </dgm:layoutNode>
                      </dgm:forEach>
                    </dgm:layoutNode>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presOf/>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presOf/>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choose name="Name4">
          <dgm:if name="Name5" func="var" arg="dir" op="equ" val="norm">
            <dgm:alg type="lin">
              <dgm:param type="linDir" val="fromL"/>
              <dgm:param type="nodeVertAlign" val="t"/>
            </dgm:alg>
          </dgm:if>
          <dgm:else name="Name6">
            <dgm:alg type="lin">
              <dgm:param type="linDir" val="fromR"/>
              <dgm:param type="nodeVertAlign" val="t"/>
            </dgm:alg>
          </dgm:else>
        </dgm:choos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1">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alg type="sp"/>
    <dgm:shape xmlns:r="http://schemas.openxmlformats.org/officeDocument/2006/relationships" r:blip="">
      <dgm:adjLst/>
    </dgm:shape>
    <dgm:layoutNode name="container">
      <dgm:shape xmlns:r="http://schemas.openxmlformats.org/officeDocument/2006/relationships" r:blip="">
        <dgm:adjLst/>
      </dgm:shape>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shape xmlns:r="http://schemas.openxmlformats.org/officeDocument/2006/relationships" type="rect" r:blip="">
              <dgm:adjLst/>
            </dgm:shape>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presOf axis="self" ptType="node"/>
            <dgm:constrLst>
              <dgm:constr type="lMarg"/>
              <dgm:constr type="rMarg"/>
              <dgm:constr type="tMarg"/>
              <dgm:constr type="bMarg"/>
            </dgm:constrLst>
            <dgm:ruleLst>
              <dgm:rule type="primFontSz" val="11" fact="NaN" max="NaN"/>
            </dgm:ruleLst>
          </dgm:layoutNod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varLst>
      <dgm:dir/>
      <dgm:resizeHandles val="exact"/>
    </dgm:varLst>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zh-CN"/>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F381FF27-4985-4F17-A07C-CA1AF71A5A69}" type="datetimeFigureOut">
              <a:rPr lang="en-US" altLang="zh-CN" smtClean="0"/>
              <a:t>3/28/2023</a:t>
            </a:fld>
            <a:endParaRPr lang="zh-CN"/>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zh-CN"/>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zh-CN"/>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7ACE1CDC-13EE-444A-A3EA-D3F1166B7489}" type="slidenum">
              <a:rPr lang="zh-CN" smtClean="0"/>
              <a:t>‹#›</a:t>
            </a:fld>
            <a:endParaRPr lang="zh-CN"/>
          </a:p>
        </p:txBody>
      </p:sp>
    </p:spTree>
    <p:extLst>
      <p:ext uri="{BB962C8B-B14F-4D97-AF65-F5344CB8AC3E}">
        <p14:creationId xmlns:p14="http://schemas.microsoft.com/office/powerpoint/2010/main" val="309284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CE1CDC-13EE-444A-A3EA-D3F1166B7489}" type="slidenum">
              <a:rPr lang="en-US" altLang="zh-CN" smtClean="0"/>
              <a:t>2</a:t>
            </a:fld>
            <a:endParaRPr lang="zh-CN"/>
          </a:p>
        </p:txBody>
      </p:sp>
    </p:spTree>
    <p:extLst>
      <p:ext uri="{BB962C8B-B14F-4D97-AF65-F5344CB8AC3E}">
        <p14:creationId xmlns:p14="http://schemas.microsoft.com/office/powerpoint/2010/main" val="488387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bottled mineral water can be divided into different groups which are represented by the characteristic chemical elements. The most common bottled mineral water is the low-sodium. However, the </a:t>
            </a:r>
            <a:r>
              <a:rPr lang="en-US" dirty="0" err="1"/>
              <a:t>Contrex</a:t>
            </a:r>
            <a:r>
              <a:rPr lang="en-US" dirty="0"/>
              <a:t> and </a:t>
            </a:r>
            <a:r>
              <a:rPr lang="en-US" dirty="0" err="1"/>
              <a:t>Hepar</a:t>
            </a:r>
            <a:r>
              <a:rPr lang="en-US" dirty="0"/>
              <a:t> are both the high Calcium water and M</a:t>
            </a:r>
            <a:r>
              <a:rPr lang="en-US" sz="1200" b="0" i="0" kern="1200" dirty="0">
                <a:solidFill>
                  <a:schemeClr val="tx1"/>
                </a:solidFill>
                <a:effectLst/>
                <a:latin typeface="+mn-lt"/>
                <a:ea typeface="+mn-ea"/>
                <a:cs typeface="+mn-cs"/>
              </a:rPr>
              <a:t>agnesium water. The sulphate water only have one fits its standard. The normal water means that we can not use the data on their label to decide their types. For example, the sodium of the OGEU is with the range of too high and low, so the OGEU is neither sodium-high or low-sodium. The criteria for the different types of water are listed in the chart.</a:t>
            </a:r>
            <a:endParaRPr lang="en-BE" dirty="0"/>
          </a:p>
          <a:p>
            <a:endParaRPr lang="en-BE" dirty="0"/>
          </a:p>
        </p:txBody>
      </p:sp>
      <p:sp>
        <p:nvSpPr>
          <p:cNvPr id="4" name="Slide Number Placeholder 3"/>
          <p:cNvSpPr>
            <a:spLocks noGrp="1"/>
          </p:cNvSpPr>
          <p:nvPr>
            <p:ph type="sldNum" sz="quarter" idx="5"/>
          </p:nvPr>
        </p:nvSpPr>
        <p:spPr/>
        <p:txBody>
          <a:bodyPr/>
          <a:lstStyle/>
          <a:p>
            <a:fld id="{7ACE1CDC-13EE-444A-A3EA-D3F1166B7489}" type="slidenum">
              <a:rPr lang="en-US" altLang="zh-CN" smtClean="0"/>
              <a:t>12</a:t>
            </a:fld>
            <a:endParaRPr lang="zh-CN"/>
          </a:p>
        </p:txBody>
      </p:sp>
    </p:spTree>
    <p:extLst>
      <p:ext uri="{BB962C8B-B14F-4D97-AF65-F5344CB8AC3E}">
        <p14:creationId xmlns:p14="http://schemas.microsoft.com/office/powerpoint/2010/main" val="465850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 of water may influence the taste of the drinking water.  The most of bottled drinking waters are around 7, but one is about 5 which is possible to taste less sweet than others.</a:t>
            </a:r>
          </a:p>
          <a:p>
            <a:endParaRPr lang="en-US" dirty="0"/>
          </a:p>
          <a:p>
            <a:r>
              <a:rPr lang="en-US" dirty="0"/>
              <a:t>Also, the low pH may leads to a bad influence to the system, as the water with low pH is tend to be corrosive.</a:t>
            </a:r>
          </a:p>
          <a:p>
            <a:endParaRPr lang="en-US" dirty="0"/>
          </a:p>
          <a:p>
            <a:r>
              <a:rPr lang="en-US" dirty="0"/>
              <a:t>The acid substance may come from the drainage system and then lead to a acidic consequence of the water.</a:t>
            </a:r>
          </a:p>
          <a:p>
            <a:endParaRPr lang="en-US" dirty="0"/>
          </a:p>
          <a:p>
            <a:endParaRPr lang="en-BE" dirty="0"/>
          </a:p>
        </p:txBody>
      </p:sp>
      <p:sp>
        <p:nvSpPr>
          <p:cNvPr id="4" name="Slide Number Placeholder 3"/>
          <p:cNvSpPr>
            <a:spLocks noGrp="1"/>
          </p:cNvSpPr>
          <p:nvPr>
            <p:ph type="sldNum" sz="quarter" idx="5"/>
          </p:nvPr>
        </p:nvSpPr>
        <p:spPr/>
        <p:txBody>
          <a:bodyPr/>
          <a:lstStyle/>
          <a:p>
            <a:fld id="{7ACE1CDC-13EE-444A-A3EA-D3F1166B7489}" type="slidenum">
              <a:rPr lang="en-US" altLang="zh-CN" smtClean="0"/>
              <a:t>13</a:t>
            </a:fld>
            <a:endParaRPr lang="zh-CN"/>
          </a:p>
        </p:txBody>
      </p:sp>
    </p:spTree>
    <p:extLst>
      <p:ext uri="{BB962C8B-B14F-4D97-AF65-F5344CB8AC3E}">
        <p14:creationId xmlns:p14="http://schemas.microsoft.com/office/powerpoint/2010/main" val="265392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Different types of bottled mineral water have varied health effects, and the effects are mainly determined by the </a:t>
            </a:r>
            <a:r>
              <a:rPr lang="en-US" altLang="zh-CN" dirty="0"/>
              <a:t>primary or characteristic chemical elements.</a:t>
            </a:r>
            <a:endParaRPr lang="en-US" dirty="0"/>
          </a:p>
          <a:p>
            <a:r>
              <a:rPr lang="en-US" dirty="0"/>
              <a:t>The </a:t>
            </a:r>
            <a:r>
              <a:rPr lang="en-US" dirty="0" err="1"/>
              <a:t>Magnesiac</a:t>
            </a:r>
            <a:r>
              <a:rPr lang="en-US" dirty="0"/>
              <a:t> and Bicarbonate water can promote digestion, because they can neutralizes gastric acidity. The sodium is essential in the </a:t>
            </a:r>
            <a:r>
              <a:rPr lang="en-US" sz="1200" b="0" i="0" kern="1200" dirty="0">
                <a:solidFill>
                  <a:schemeClr val="tx1"/>
                </a:solidFill>
                <a:effectLst/>
                <a:latin typeface="+mn-lt"/>
                <a:ea typeface="+mn-ea"/>
                <a:cs typeface="+mn-cs"/>
              </a:rPr>
              <a:t>body's metabolism. While doing sports or other physical activities, we need some sodium supplement and the sodium-rich water is a good choice. Also, frequently drinking the low-sodium water may causes high-blood pressure issues of health. Besides, the sulphate water drinking should also be controlled in case of preventing the related body issues.</a:t>
            </a:r>
          </a:p>
        </p:txBody>
      </p:sp>
      <p:sp>
        <p:nvSpPr>
          <p:cNvPr id="4" name="Slide Number Placeholder 3"/>
          <p:cNvSpPr>
            <a:spLocks noGrp="1"/>
          </p:cNvSpPr>
          <p:nvPr>
            <p:ph type="sldNum" sz="quarter" idx="5"/>
          </p:nvPr>
        </p:nvSpPr>
        <p:spPr/>
        <p:txBody>
          <a:bodyPr numCol="1"/>
          <a:lstStyle/>
          <a:p>
            <a:fld id="{35CFAFE7-7801-45F8-9A68-7AD3DADF348F}" type="slidenum">
              <a:rPr lang="en-BE" altLang="en-BE" smtClean="0"/>
              <a:t>14</a:t>
            </a:fld>
            <a:endParaRPr lang="en-BE" altLang="en-BE"/>
          </a:p>
        </p:txBody>
      </p:sp>
    </p:spTree>
    <p:extLst>
      <p:ext uri="{BB962C8B-B14F-4D97-AF65-F5344CB8AC3E}">
        <p14:creationId xmlns:p14="http://schemas.microsoft.com/office/powerpoint/2010/main" val="723665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chemical elements may contained in the Bottled Drinking Water are varied a lot, and they can be divided into five groups to memorize easily.</a:t>
            </a:r>
          </a:p>
          <a:p>
            <a:r>
              <a:rPr lang="en-US" dirty="0"/>
              <a:t>The criteria for evaluating the quality is for better understanding the role that bottled mineral water could play in daily life.</a:t>
            </a:r>
          </a:p>
          <a:p>
            <a:r>
              <a:rPr lang="en-US" dirty="0"/>
              <a:t>One important criteria is the parameters affecting the quality of BDW. T</a:t>
            </a:r>
            <a:r>
              <a:rPr lang="en-US" altLang="zh-CN" dirty="0"/>
              <a:t>his group are quite basic and common to know. The macronutrients and some of the micronutrients-trace elements also can be seen on the label of the BDW. Some elements have special health benefits on human body and these are extra consideration for choosing bottled water.</a:t>
            </a:r>
          </a:p>
          <a:p>
            <a:r>
              <a:rPr lang="en-US" dirty="0"/>
              <a:t>However, some toxic elements may enter into the bottled drinking water while transferring the water and storing the water. Since these elements are harmful to our body health, we need paying attention to their concentration in  our drinking bottled water.</a:t>
            </a:r>
          </a:p>
        </p:txBody>
      </p:sp>
      <p:sp>
        <p:nvSpPr>
          <p:cNvPr id="4" name="Slide Number Placeholder 3"/>
          <p:cNvSpPr>
            <a:spLocks noGrp="1"/>
          </p:cNvSpPr>
          <p:nvPr>
            <p:ph type="sldNum" sz="quarter" idx="5"/>
          </p:nvPr>
        </p:nvSpPr>
        <p:spPr/>
        <p:txBody>
          <a:bodyPr numCol="1"/>
          <a:lstStyle/>
          <a:p>
            <a:fld id="{35CFAFE7-7801-45F8-9A68-7AD3DADF348F}" type="slidenum">
              <a:rPr lang="en-BE" altLang="en-BE" smtClean="0"/>
              <a:t>15</a:t>
            </a:fld>
            <a:endParaRPr lang="en-BE" altLang="en-BE"/>
          </a:p>
        </p:txBody>
      </p:sp>
    </p:spTree>
    <p:extLst>
      <p:ext uri="{BB962C8B-B14F-4D97-AF65-F5344CB8AC3E}">
        <p14:creationId xmlns:p14="http://schemas.microsoft.com/office/powerpoint/2010/main" val="376897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 example shows the detailed process of the contamination may happened in the bottled water. The metallic pipes installed in the pumping system usually diffuse a very small amount of the metallic elements into the water it pumps. This is a possible case of the contamination of the bottled water producing. Even though the mineral water is pumped out quickly, the contamination should also be considered. However, in fact most drinking bottled water are lack of mentioning these chemical concentrations. </a:t>
            </a:r>
            <a:endParaRPr lang="en-BE" dirty="0"/>
          </a:p>
        </p:txBody>
      </p:sp>
      <p:sp>
        <p:nvSpPr>
          <p:cNvPr id="4" name="Slide Number Placeholder 3"/>
          <p:cNvSpPr>
            <a:spLocks noGrp="1"/>
          </p:cNvSpPr>
          <p:nvPr>
            <p:ph type="sldNum" sz="quarter" idx="5"/>
          </p:nvPr>
        </p:nvSpPr>
        <p:spPr/>
        <p:txBody>
          <a:bodyPr numCol="1"/>
          <a:lstStyle/>
          <a:p>
            <a:fld id="{35CFAFE7-7801-45F8-9A68-7AD3DADF348F}" type="slidenum">
              <a:rPr lang="en-BE" altLang="en-BE" smtClean="0"/>
              <a:t>16</a:t>
            </a:fld>
            <a:endParaRPr lang="en-BE" altLang="en-BE"/>
          </a:p>
        </p:txBody>
      </p:sp>
    </p:spTree>
    <p:extLst>
      <p:ext uri="{BB962C8B-B14F-4D97-AF65-F5344CB8AC3E}">
        <p14:creationId xmlns:p14="http://schemas.microsoft.com/office/powerpoint/2010/main" val="356530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Tap water is considered as safe for drinking in many countries as well as the bottled water, but there are still a lot differences between the two types of water. The bottled waters have a large range of many chemical concentration variation. As their distinct geography types in the formation of the bottled water, we can see that the most elements changes in a large scale. However, the tap water parameters for </a:t>
            </a:r>
            <a:r>
              <a:rPr lang="en-US" dirty="0" err="1"/>
              <a:t>heverlee</a:t>
            </a:r>
            <a:r>
              <a:rPr lang="en-US" dirty="0"/>
              <a:t> and </a:t>
            </a:r>
            <a:r>
              <a:rPr lang="en-US" dirty="0" err="1"/>
              <a:t>roosdaal</a:t>
            </a:r>
            <a:r>
              <a:rPr lang="en-US" dirty="0"/>
              <a:t> are more stable. </a:t>
            </a:r>
          </a:p>
          <a:p>
            <a:r>
              <a:rPr lang="en-US" dirty="0"/>
              <a:t>The bottled waters have a lot of differences and they can not use a certain frame to estimate if we don’t refer to a certain one. Therefore, the bottled water need our attention on their quality more than the surface water.</a:t>
            </a:r>
            <a:endParaRPr lang="en-BE" dirty="0"/>
          </a:p>
          <a:p>
            <a:endParaRPr lang="en-BE" dirty="0"/>
          </a:p>
        </p:txBody>
      </p:sp>
      <p:sp>
        <p:nvSpPr>
          <p:cNvPr id="4" name="Slide Number Placeholder 3"/>
          <p:cNvSpPr>
            <a:spLocks noGrp="1"/>
          </p:cNvSpPr>
          <p:nvPr>
            <p:ph type="sldNum" sz="quarter" idx="5"/>
          </p:nvPr>
        </p:nvSpPr>
        <p:spPr/>
        <p:txBody>
          <a:bodyPr/>
          <a:lstStyle/>
          <a:p>
            <a:fld id="{7ACE1CDC-13EE-444A-A3EA-D3F1166B7489}" type="slidenum">
              <a:rPr lang="en-US" altLang="zh-CN" smtClean="0"/>
              <a:t>17</a:t>
            </a:fld>
            <a:endParaRPr lang="zh-CN"/>
          </a:p>
        </p:txBody>
      </p:sp>
    </p:spTree>
    <p:extLst>
      <p:ext uri="{BB962C8B-B14F-4D97-AF65-F5344CB8AC3E}">
        <p14:creationId xmlns:p14="http://schemas.microsoft.com/office/powerpoint/2010/main" val="669688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2">
                    <a:lumMod val="50000"/>
                  </a:schemeClr>
                </a:solidFill>
                <a:latin typeface="Arial" panose="020B0604020202020204" pitchFamily="34" charset="0"/>
                <a:cs typeface="Arial" panose="020B0604020202020204" pitchFamily="34" charset="0"/>
              </a:rPr>
              <a:t>Firstly, The geological analysis of BMW shows that the geological effect is the main factor for the different types of the related ground water;</a:t>
            </a:r>
          </a:p>
          <a:p>
            <a:r>
              <a:rPr lang="en-US" sz="1200" dirty="0">
                <a:solidFill>
                  <a:schemeClr val="bg2">
                    <a:lumMod val="50000"/>
                  </a:schemeClr>
                </a:solidFill>
                <a:latin typeface="Arial" panose="020B0604020202020204" pitchFamily="34" charset="0"/>
                <a:cs typeface="Arial" panose="020B0604020202020204" pitchFamily="34" charset="0"/>
              </a:rPr>
              <a:t>Then, The evaluation parameters of BMW and the related chemical elements can be distributed into five groups;</a:t>
            </a:r>
          </a:p>
          <a:p>
            <a:r>
              <a:rPr lang="en-US" altLang="zh-CN" sz="1200" dirty="0">
                <a:solidFill>
                  <a:schemeClr val="bg2">
                    <a:lumMod val="50000"/>
                  </a:schemeClr>
                </a:solidFill>
                <a:latin typeface="Arial" panose="020B0604020202020204" pitchFamily="34" charset="0"/>
                <a:cs typeface="Arial" panose="020B0604020202020204" pitchFamily="34" charset="0"/>
              </a:rPr>
              <a:t>Last but not least, The bottled waters have huge varied range of elements range, while the tap water is more stable.</a:t>
            </a:r>
            <a:endParaRPr lang="en-US" sz="1200" dirty="0">
              <a:solidFill>
                <a:schemeClr val="bg2">
                  <a:lumMod val="50000"/>
                </a:schemeClr>
              </a:solidFill>
              <a:latin typeface="Arial" panose="020B0604020202020204" pitchFamily="34" charset="0"/>
              <a:cs typeface="Arial" panose="020B0604020202020204" pitchFamily="34" charset="0"/>
            </a:endParaRPr>
          </a:p>
          <a:p>
            <a:endParaRPr lang="en-BE" dirty="0"/>
          </a:p>
        </p:txBody>
      </p:sp>
      <p:sp>
        <p:nvSpPr>
          <p:cNvPr id="4" name="Slide Number Placeholder 3"/>
          <p:cNvSpPr>
            <a:spLocks noGrp="1"/>
          </p:cNvSpPr>
          <p:nvPr>
            <p:ph type="sldNum" sz="quarter" idx="5"/>
          </p:nvPr>
        </p:nvSpPr>
        <p:spPr/>
        <p:txBody>
          <a:bodyPr/>
          <a:lstStyle/>
          <a:p>
            <a:fld id="{7ACE1CDC-13EE-444A-A3EA-D3F1166B7489}" type="slidenum">
              <a:rPr lang="en-US" altLang="zh-CN" smtClean="0"/>
              <a:t>18</a:t>
            </a:fld>
            <a:endParaRPr lang="zh-CN"/>
          </a:p>
        </p:txBody>
      </p:sp>
    </p:spTree>
    <p:extLst>
      <p:ext uri="{BB962C8B-B14F-4D97-AF65-F5344CB8AC3E}">
        <p14:creationId xmlns:p14="http://schemas.microsoft.com/office/powerpoint/2010/main" val="391418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7031-8FD4-4288-9B98-A723FDD55F0D}"/>
              </a:ext>
            </a:extLst>
          </p:cNvPr>
          <p:cNvSpPr>
            <a:spLocks noGrp="1"/>
          </p:cNvSpPr>
          <p:nvPr>
            <p:ph type="ctrTitle"/>
          </p:nvPr>
        </p:nvSpPr>
        <p:spPr>
          <a:xfrm>
            <a:off x="1524000" y="1122363"/>
            <a:ext cx="9144000" cy="2387600"/>
          </a:xfrm>
        </p:spPr>
        <p:txBody>
          <a:bodyPr numCol="1" anchor="b"/>
          <a:lstStyle>
            <a:lvl1pPr algn="ctr">
              <a:defRPr sz="6000"/>
            </a:lvl1pPr>
          </a:lstStyle>
          <a:p>
            <a:r>
              <a:rPr lang="en-US"/>
              <a:t>Click to edit Master title style</a:t>
            </a:r>
            <a:endParaRPr lang="en-BE" altLang="en-BE"/>
          </a:p>
        </p:txBody>
      </p:sp>
      <p:sp>
        <p:nvSpPr>
          <p:cNvPr id="3" name="Subtitle 2">
            <a:extLst>
              <a:ext uri="{FF2B5EF4-FFF2-40B4-BE49-F238E27FC236}">
                <a16:creationId xmlns:a16="http://schemas.microsoft.com/office/drawing/2014/main" id="{6A2BA743-BC8D-4DA0-95F2-C7F496C26B62}"/>
              </a:ext>
            </a:extLst>
          </p:cNvPr>
          <p:cNvSpPr>
            <a:spLocks noGrp="1"/>
          </p:cNvSpPr>
          <p:nvPr>
            <p:ph type="subTitle" idx="1"/>
          </p:nvPr>
        </p:nvSpPr>
        <p:spPr>
          <a:xfrm>
            <a:off x="1524000" y="3602038"/>
            <a:ext cx="9144000" cy="1655762"/>
          </a:xfrm>
        </p:spPr>
        <p:txBody>
          <a:bodyPr numCol="1"/>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ltLang="en-BE"/>
          </a:p>
        </p:txBody>
      </p:sp>
      <p:sp>
        <p:nvSpPr>
          <p:cNvPr id="4" name="Date Placeholder 3">
            <a:extLst>
              <a:ext uri="{FF2B5EF4-FFF2-40B4-BE49-F238E27FC236}">
                <a16:creationId xmlns:a16="http://schemas.microsoft.com/office/drawing/2014/main" id="{13B1E4DA-C967-45E2-8750-3C981C54D6B0}"/>
              </a:ext>
            </a:extLst>
          </p:cNvPr>
          <p:cNvSpPr>
            <a:spLocks noGrp="1"/>
          </p:cNvSpPr>
          <p:nvPr>
            <p:ph type="dt" sz="half" idx="10"/>
          </p:nvPr>
        </p:nvSpPr>
        <p:spPr/>
        <p:txBody>
          <a:bodyPr numCol="1"/>
          <a:lstStyle/>
          <a:p>
            <a:fld id="{9620EE10-1308-48C2-BE22-00F81053FBEC}" type="datetime1">
              <a:rPr lang="LID4096" altLang="zh-CN" smtClean="0"/>
              <a:t>03/28/2023</a:t>
            </a:fld>
            <a:endParaRPr lang="en-BE" altLang="en-BE"/>
          </a:p>
        </p:txBody>
      </p:sp>
      <p:sp>
        <p:nvSpPr>
          <p:cNvPr id="5" name="Footer Placeholder 4">
            <a:extLst>
              <a:ext uri="{FF2B5EF4-FFF2-40B4-BE49-F238E27FC236}">
                <a16:creationId xmlns:a16="http://schemas.microsoft.com/office/drawing/2014/main" id="{AEB41B2F-6DE7-4D43-A58C-6DEE14EF4A33}"/>
              </a:ext>
            </a:extLst>
          </p:cNvPr>
          <p:cNvSpPr>
            <a:spLocks noGrp="1"/>
          </p:cNvSpPr>
          <p:nvPr>
            <p:ph type="ftr" sz="quarter" idx="11"/>
          </p:nvPr>
        </p:nvSpPr>
        <p:spPr/>
        <p:txBody>
          <a:bodyPr numCol="1"/>
          <a:lstStyle/>
          <a:p>
            <a:endParaRPr lang="en-BE" altLang="en-BE"/>
          </a:p>
        </p:txBody>
      </p:sp>
      <p:sp>
        <p:nvSpPr>
          <p:cNvPr id="6" name="Slide Number Placeholder 5">
            <a:extLst>
              <a:ext uri="{FF2B5EF4-FFF2-40B4-BE49-F238E27FC236}">
                <a16:creationId xmlns:a16="http://schemas.microsoft.com/office/drawing/2014/main" id="{110D0FAB-9E69-45B1-B9C5-975DD939FDED}"/>
              </a:ext>
            </a:extLst>
          </p:cNvPr>
          <p:cNvSpPr>
            <a:spLocks noGrp="1"/>
          </p:cNvSpPr>
          <p:nvPr>
            <p:ph type="sldNum" sz="quarter" idx="12"/>
          </p:nvPr>
        </p:nvSpPr>
        <p:spPr/>
        <p:txBody>
          <a:bodyPr numCol="1"/>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196352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65990-F996-463F-BFA7-FE1C35404442}"/>
              </a:ext>
            </a:extLst>
          </p:cNvPr>
          <p:cNvSpPr>
            <a:spLocks noGrp="1"/>
          </p:cNvSpPr>
          <p:nvPr>
            <p:ph type="title"/>
          </p:nvPr>
        </p:nvSpPr>
        <p:spPr/>
        <p:txBody>
          <a:bodyPr numCol="1"/>
          <a:lstStyle/>
          <a:p>
            <a:r>
              <a:rPr lang="en-US"/>
              <a:t>Click to edit Master title style</a:t>
            </a:r>
            <a:endParaRPr lang="en-BE" altLang="en-BE"/>
          </a:p>
        </p:txBody>
      </p:sp>
      <p:sp>
        <p:nvSpPr>
          <p:cNvPr id="3" name="Vertical Text Placeholder 2">
            <a:extLst>
              <a:ext uri="{FF2B5EF4-FFF2-40B4-BE49-F238E27FC236}">
                <a16:creationId xmlns:a16="http://schemas.microsoft.com/office/drawing/2014/main" id="{5CD09598-7CE6-4148-A38A-CB6C477B6216}"/>
              </a:ext>
            </a:extLst>
          </p:cNvPr>
          <p:cNvSpPr>
            <a:spLocks noGrp="1"/>
          </p:cNvSpPr>
          <p:nvPr>
            <p:ph type="body" orient="vert" idx="1"/>
          </p:nvPr>
        </p:nvSpPr>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ltLang="en-BE"/>
          </a:p>
        </p:txBody>
      </p:sp>
      <p:sp>
        <p:nvSpPr>
          <p:cNvPr id="4" name="Date Placeholder 3">
            <a:extLst>
              <a:ext uri="{FF2B5EF4-FFF2-40B4-BE49-F238E27FC236}">
                <a16:creationId xmlns:a16="http://schemas.microsoft.com/office/drawing/2014/main" id="{0A5A3F1D-7CFA-486B-8293-7273DC2E4059}"/>
              </a:ext>
            </a:extLst>
          </p:cNvPr>
          <p:cNvSpPr>
            <a:spLocks noGrp="1"/>
          </p:cNvSpPr>
          <p:nvPr>
            <p:ph type="dt" sz="half" idx="10"/>
          </p:nvPr>
        </p:nvSpPr>
        <p:spPr/>
        <p:txBody>
          <a:bodyPr numCol="1"/>
          <a:lstStyle/>
          <a:p>
            <a:fld id="{9A3E3DF3-311F-4499-BBCA-C9361ADAD0D2}" type="datetime1">
              <a:rPr lang="LID4096" altLang="zh-CN" smtClean="0"/>
              <a:t>03/28/2023</a:t>
            </a:fld>
            <a:endParaRPr lang="en-BE" altLang="en-BE"/>
          </a:p>
        </p:txBody>
      </p:sp>
      <p:sp>
        <p:nvSpPr>
          <p:cNvPr id="5" name="Footer Placeholder 4">
            <a:extLst>
              <a:ext uri="{FF2B5EF4-FFF2-40B4-BE49-F238E27FC236}">
                <a16:creationId xmlns:a16="http://schemas.microsoft.com/office/drawing/2014/main" id="{406ED1D7-69BD-41B9-A8D1-5B999AF6A98D}"/>
              </a:ext>
            </a:extLst>
          </p:cNvPr>
          <p:cNvSpPr>
            <a:spLocks noGrp="1"/>
          </p:cNvSpPr>
          <p:nvPr>
            <p:ph type="ftr" sz="quarter" idx="11"/>
          </p:nvPr>
        </p:nvSpPr>
        <p:spPr/>
        <p:txBody>
          <a:bodyPr numCol="1"/>
          <a:lstStyle/>
          <a:p>
            <a:endParaRPr lang="en-BE" altLang="en-BE"/>
          </a:p>
        </p:txBody>
      </p:sp>
      <p:sp>
        <p:nvSpPr>
          <p:cNvPr id="6" name="Slide Number Placeholder 5">
            <a:extLst>
              <a:ext uri="{FF2B5EF4-FFF2-40B4-BE49-F238E27FC236}">
                <a16:creationId xmlns:a16="http://schemas.microsoft.com/office/drawing/2014/main" id="{2676736F-92B4-40DE-A0B1-CAF3EAD0AC12}"/>
              </a:ext>
            </a:extLst>
          </p:cNvPr>
          <p:cNvSpPr>
            <a:spLocks noGrp="1"/>
          </p:cNvSpPr>
          <p:nvPr>
            <p:ph type="sldNum" sz="quarter" idx="12"/>
          </p:nvPr>
        </p:nvSpPr>
        <p:spPr/>
        <p:txBody>
          <a:bodyPr numCol="1"/>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895671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7AD248-6789-45C7-A2BD-E7AF26A11339}"/>
              </a:ext>
            </a:extLst>
          </p:cNvPr>
          <p:cNvSpPr>
            <a:spLocks noGrp="1"/>
          </p:cNvSpPr>
          <p:nvPr>
            <p:ph type="title" orient="vert"/>
          </p:nvPr>
        </p:nvSpPr>
        <p:spPr>
          <a:xfrm>
            <a:off x="8724900" y="365125"/>
            <a:ext cx="2628900" cy="5811838"/>
          </a:xfrm>
        </p:spPr>
        <p:txBody>
          <a:bodyPr vert="eaVert" numCol="1"/>
          <a:lstStyle/>
          <a:p>
            <a:r>
              <a:rPr lang="en-US"/>
              <a:t>Click to edit Master title style</a:t>
            </a:r>
            <a:endParaRPr lang="en-BE" altLang="en-BE"/>
          </a:p>
        </p:txBody>
      </p:sp>
      <p:sp>
        <p:nvSpPr>
          <p:cNvPr id="3" name="Vertical Text Placeholder 2">
            <a:extLst>
              <a:ext uri="{FF2B5EF4-FFF2-40B4-BE49-F238E27FC236}">
                <a16:creationId xmlns:a16="http://schemas.microsoft.com/office/drawing/2014/main" id="{B25D58FD-3D30-452F-B054-6FBCECFFDCF4}"/>
              </a:ext>
            </a:extLst>
          </p:cNvPr>
          <p:cNvSpPr>
            <a:spLocks noGrp="1"/>
          </p:cNvSpPr>
          <p:nvPr>
            <p:ph type="body" orient="vert" idx="1"/>
          </p:nvPr>
        </p:nvSpPr>
        <p:spPr>
          <a:xfrm>
            <a:off x="838200" y="365125"/>
            <a:ext cx="7734300" cy="5811838"/>
          </a:xfrm>
        </p:spPr>
        <p:txBody>
          <a:bodyPr vert="eaVert"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ltLang="en-BE"/>
          </a:p>
        </p:txBody>
      </p:sp>
      <p:sp>
        <p:nvSpPr>
          <p:cNvPr id="4" name="Date Placeholder 3">
            <a:extLst>
              <a:ext uri="{FF2B5EF4-FFF2-40B4-BE49-F238E27FC236}">
                <a16:creationId xmlns:a16="http://schemas.microsoft.com/office/drawing/2014/main" id="{35D17395-FF37-409D-9D70-E5174A2CBFCC}"/>
              </a:ext>
            </a:extLst>
          </p:cNvPr>
          <p:cNvSpPr>
            <a:spLocks noGrp="1"/>
          </p:cNvSpPr>
          <p:nvPr>
            <p:ph type="dt" sz="half" idx="10"/>
          </p:nvPr>
        </p:nvSpPr>
        <p:spPr/>
        <p:txBody>
          <a:bodyPr numCol="1"/>
          <a:lstStyle/>
          <a:p>
            <a:fld id="{D0D20BCE-2A55-4329-8745-F4A5F6D34BC7}" type="datetime1">
              <a:rPr lang="LID4096" altLang="zh-CN" smtClean="0"/>
              <a:t>03/28/2023</a:t>
            </a:fld>
            <a:endParaRPr lang="en-BE" altLang="en-BE"/>
          </a:p>
        </p:txBody>
      </p:sp>
      <p:sp>
        <p:nvSpPr>
          <p:cNvPr id="5" name="Footer Placeholder 4">
            <a:extLst>
              <a:ext uri="{FF2B5EF4-FFF2-40B4-BE49-F238E27FC236}">
                <a16:creationId xmlns:a16="http://schemas.microsoft.com/office/drawing/2014/main" id="{B228D7F6-448D-4131-BB13-964EB0FFE1B9}"/>
              </a:ext>
            </a:extLst>
          </p:cNvPr>
          <p:cNvSpPr>
            <a:spLocks noGrp="1"/>
          </p:cNvSpPr>
          <p:nvPr>
            <p:ph type="ftr" sz="quarter" idx="11"/>
          </p:nvPr>
        </p:nvSpPr>
        <p:spPr/>
        <p:txBody>
          <a:bodyPr numCol="1"/>
          <a:lstStyle/>
          <a:p>
            <a:endParaRPr lang="en-BE" altLang="en-BE"/>
          </a:p>
        </p:txBody>
      </p:sp>
      <p:sp>
        <p:nvSpPr>
          <p:cNvPr id="6" name="Slide Number Placeholder 5">
            <a:extLst>
              <a:ext uri="{FF2B5EF4-FFF2-40B4-BE49-F238E27FC236}">
                <a16:creationId xmlns:a16="http://schemas.microsoft.com/office/drawing/2014/main" id="{1A22AE4D-F00F-446C-AED2-5F5DF0CF3EF7}"/>
              </a:ext>
            </a:extLst>
          </p:cNvPr>
          <p:cNvSpPr>
            <a:spLocks noGrp="1"/>
          </p:cNvSpPr>
          <p:nvPr>
            <p:ph type="sldNum" sz="quarter" idx="12"/>
          </p:nvPr>
        </p:nvSpPr>
        <p:spPr/>
        <p:txBody>
          <a:bodyPr numCol="1"/>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94900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3495-D973-4CD9-8B10-0577AF5CD173}"/>
              </a:ext>
            </a:extLst>
          </p:cNvPr>
          <p:cNvSpPr>
            <a:spLocks noGrp="1"/>
          </p:cNvSpPr>
          <p:nvPr>
            <p:ph type="title"/>
          </p:nvPr>
        </p:nvSpPr>
        <p:spPr/>
        <p:txBody>
          <a:bodyPr numCol="1"/>
          <a:lstStyle/>
          <a:p>
            <a:r>
              <a:rPr lang="en-US"/>
              <a:t>Click to edit Master title style</a:t>
            </a:r>
            <a:endParaRPr lang="en-BE" altLang="en-BE"/>
          </a:p>
        </p:txBody>
      </p:sp>
      <p:sp>
        <p:nvSpPr>
          <p:cNvPr id="3" name="Content Placeholder 2">
            <a:extLst>
              <a:ext uri="{FF2B5EF4-FFF2-40B4-BE49-F238E27FC236}">
                <a16:creationId xmlns:a16="http://schemas.microsoft.com/office/drawing/2014/main" id="{BBF7B480-0E1F-4C53-B18D-369A275FCAD4}"/>
              </a:ext>
            </a:extLst>
          </p:cNvPr>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ltLang="en-BE"/>
          </a:p>
        </p:txBody>
      </p:sp>
      <p:sp>
        <p:nvSpPr>
          <p:cNvPr id="4" name="Date Placeholder 3">
            <a:extLst>
              <a:ext uri="{FF2B5EF4-FFF2-40B4-BE49-F238E27FC236}">
                <a16:creationId xmlns:a16="http://schemas.microsoft.com/office/drawing/2014/main" id="{C51CADD4-E43D-419E-B7A8-56B864394505}"/>
              </a:ext>
            </a:extLst>
          </p:cNvPr>
          <p:cNvSpPr>
            <a:spLocks noGrp="1"/>
          </p:cNvSpPr>
          <p:nvPr>
            <p:ph type="dt" sz="half" idx="10"/>
          </p:nvPr>
        </p:nvSpPr>
        <p:spPr/>
        <p:txBody>
          <a:bodyPr numCol="1"/>
          <a:lstStyle/>
          <a:p>
            <a:fld id="{00CAE73F-0AB3-4609-9FC5-B2715A9EBCDB}" type="datetime1">
              <a:rPr lang="LID4096" altLang="zh-CN" smtClean="0"/>
              <a:t>03/28/2023</a:t>
            </a:fld>
            <a:endParaRPr lang="en-BE" altLang="en-BE"/>
          </a:p>
        </p:txBody>
      </p:sp>
      <p:sp>
        <p:nvSpPr>
          <p:cNvPr id="5" name="Footer Placeholder 4">
            <a:extLst>
              <a:ext uri="{FF2B5EF4-FFF2-40B4-BE49-F238E27FC236}">
                <a16:creationId xmlns:a16="http://schemas.microsoft.com/office/drawing/2014/main" id="{D44EDEDA-6F7A-4763-8D3C-B57E41A30959}"/>
              </a:ext>
            </a:extLst>
          </p:cNvPr>
          <p:cNvSpPr>
            <a:spLocks noGrp="1"/>
          </p:cNvSpPr>
          <p:nvPr>
            <p:ph type="ftr" sz="quarter" idx="11"/>
          </p:nvPr>
        </p:nvSpPr>
        <p:spPr/>
        <p:txBody>
          <a:bodyPr numCol="1"/>
          <a:lstStyle/>
          <a:p>
            <a:endParaRPr lang="en-BE" altLang="en-BE"/>
          </a:p>
        </p:txBody>
      </p:sp>
      <p:sp>
        <p:nvSpPr>
          <p:cNvPr id="6" name="Slide Number Placeholder 5">
            <a:extLst>
              <a:ext uri="{FF2B5EF4-FFF2-40B4-BE49-F238E27FC236}">
                <a16:creationId xmlns:a16="http://schemas.microsoft.com/office/drawing/2014/main" id="{4EEFCA44-391C-4846-BFED-423A5833EE5D}"/>
              </a:ext>
            </a:extLst>
          </p:cNvPr>
          <p:cNvSpPr>
            <a:spLocks noGrp="1"/>
          </p:cNvSpPr>
          <p:nvPr>
            <p:ph type="sldNum" sz="quarter" idx="12"/>
          </p:nvPr>
        </p:nvSpPr>
        <p:spPr/>
        <p:txBody>
          <a:bodyPr numCol="1"/>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2740680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1EC7-D09D-4F7E-9E6A-B805886B49ED}"/>
              </a:ext>
            </a:extLst>
          </p:cNvPr>
          <p:cNvSpPr>
            <a:spLocks noGrp="1"/>
          </p:cNvSpPr>
          <p:nvPr>
            <p:ph type="title"/>
          </p:nvPr>
        </p:nvSpPr>
        <p:spPr>
          <a:xfrm>
            <a:off x="831850" y="1709738"/>
            <a:ext cx="10515600" cy="2852737"/>
          </a:xfrm>
        </p:spPr>
        <p:txBody>
          <a:bodyPr numCol="1" anchor="b"/>
          <a:lstStyle>
            <a:lvl1pPr>
              <a:defRPr sz="6000"/>
            </a:lvl1pPr>
          </a:lstStyle>
          <a:p>
            <a:r>
              <a:rPr lang="en-US"/>
              <a:t>Click to edit Master title style</a:t>
            </a:r>
            <a:endParaRPr lang="en-BE" altLang="en-BE"/>
          </a:p>
        </p:txBody>
      </p:sp>
      <p:sp>
        <p:nvSpPr>
          <p:cNvPr id="3" name="Text Placeholder 2">
            <a:extLst>
              <a:ext uri="{FF2B5EF4-FFF2-40B4-BE49-F238E27FC236}">
                <a16:creationId xmlns:a16="http://schemas.microsoft.com/office/drawing/2014/main" id="{D00698A4-DA91-44AB-8CCD-9A11AE4F9751}"/>
              </a:ext>
            </a:extLst>
          </p:cNvPr>
          <p:cNvSpPr>
            <a:spLocks noGrp="1"/>
          </p:cNvSpPr>
          <p:nvPr>
            <p:ph type="body" idx="1"/>
          </p:nvPr>
        </p:nvSpPr>
        <p:spPr>
          <a:xfrm>
            <a:off x="831850" y="4589463"/>
            <a:ext cx="10515600" cy="1500187"/>
          </a:xfrm>
        </p:spPr>
        <p:txBody>
          <a:bodyPr numCol="1"/>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5763D0-E908-4849-A2F4-0471F3D3605B}"/>
              </a:ext>
            </a:extLst>
          </p:cNvPr>
          <p:cNvSpPr>
            <a:spLocks noGrp="1"/>
          </p:cNvSpPr>
          <p:nvPr>
            <p:ph type="dt" sz="half" idx="10"/>
          </p:nvPr>
        </p:nvSpPr>
        <p:spPr/>
        <p:txBody>
          <a:bodyPr numCol="1"/>
          <a:lstStyle/>
          <a:p>
            <a:fld id="{C98A2E12-3940-40B7-9656-73DEB07C5FC7}" type="datetime1">
              <a:rPr lang="LID4096" altLang="zh-CN" smtClean="0"/>
              <a:t>03/28/2023</a:t>
            </a:fld>
            <a:endParaRPr lang="en-BE" altLang="en-BE"/>
          </a:p>
        </p:txBody>
      </p:sp>
      <p:sp>
        <p:nvSpPr>
          <p:cNvPr id="5" name="Footer Placeholder 4">
            <a:extLst>
              <a:ext uri="{FF2B5EF4-FFF2-40B4-BE49-F238E27FC236}">
                <a16:creationId xmlns:a16="http://schemas.microsoft.com/office/drawing/2014/main" id="{A2ACBA62-0925-487F-98E5-EB66937F4242}"/>
              </a:ext>
            </a:extLst>
          </p:cNvPr>
          <p:cNvSpPr>
            <a:spLocks noGrp="1"/>
          </p:cNvSpPr>
          <p:nvPr>
            <p:ph type="ftr" sz="quarter" idx="11"/>
          </p:nvPr>
        </p:nvSpPr>
        <p:spPr/>
        <p:txBody>
          <a:bodyPr numCol="1"/>
          <a:lstStyle/>
          <a:p>
            <a:endParaRPr lang="en-BE" altLang="en-BE"/>
          </a:p>
        </p:txBody>
      </p:sp>
      <p:sp>
        <p:nvSpPr>
          <p:cNvPr id="6" name="Slide Number Placeholder 5">
            <a:extLst>
              <a:ext uri="{FF2B5EF4-FFF2-40B4-BE49-F238E27FC236}">
                <a16:creationId xmlns:a16="http://schemas.microsoft.com/office/drawing/2014/main" id="{916B263E-F2D0-47EE-96BE-0ACE1D5714BF}"/>
              </a:ext>
            </a:extLst>
          </p:cNvPr>
          <p:cNvSpPr>
            <a:spLocks noGrp="1"/>
          </p:cNvSpPr>
          <p:nvPr>
            <p:ph type="sldNum" sz="quarter" idx="12"/>
          </p:nvPr>
        </p:nvSpPr>
        <p:spPr/>
        <p:txBody>
          <a:bodyPr numCol="1"/>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665166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4B43-9F5D-4201-8D62-0E5E9A7F0FDF}"/>
              </a:ext>
            </a:extLst>
          </p:cNvPr>
          <p:cNvSpPr>
            <a:spLocks noGrp="1"/>
          </p:cNvSpPr>
          <p:nvPr>
            <p:ph type="title"/>
          </p:nvPr>
        </p:nvSpPr>
        <p:spPr/>
        <p:txBody>
          <a:bodyPr numCol="1"/>
          <a:lstStyle/>
          <a:p>
            <a:r>
              <a:rPr lang="en-US"/>
              <a:t>Click to edit Master title style</a:t>
            </a:r>
            <a:endParaRPr lang="en-BE" altLang="en-BE"/>
          </a:p>
        </p:txBody>
      </p:sp>
      <p:sp>
        <p:nvSpPr>
          <p:cNvPr id="3" name="Content Placeholder 2">
            <a:extLst>
              <a:ext uri="{FF2B5EF4-FFF2-40B4-BE49-F238E27FC236}">
                <a16:creationId xmlns:a16="http://schemas.microsoft.com/office/drawing/2014/main" id="{ABE47B3D-8F2D-455E-9F0F-9AF25FCEB74E}"/>
              </a:ext>
            </a:extLst>
          </p:cNvPr>
          <p:cNvSpPr>
            <a:spLocks noGrp="1"/>
          </p:cNvSpPr>
          <p:nvPr>
            <p:ph sz="half" idx="1"/>
          </p:nvPr>
        </p:nvSpPr>
        <p:spPr>
          <a:xfrm>
            <a:off x="838200" y="1825625"/>
            <a:ext cx="5181600" cy="435133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ltLang="en-BE"/>
          </a:p>
        </p:txBody>
      </p:sp>
      <p:sp>
        <p:nvSpPr>
          <p:cNvPr id="4" name="Content Placeholder 3">
            <a:extLst>
              <a:ext uri="{FF2B5EF4-FFF2-40B4-BE49-F238E27FC236}">
                <a16:creationId xmlns:a16="http://schemas.microsoft.com/office/drawing/2014/main" id="{9B4FD78D-698A-4F9D-881C-87EE1C8AECE2}"/>
              </a:ext>
            </a:extLst>
          </p:cNvPr>
          <p:cNvSpPr>
            <a:spLocks noGrp="1"/>
          </p:cNvSpPr>
          <p:nvPr>
            <p:ph sz="half" idx="2"/>
          </p:nvPr>
        </p:nvSpPr>
        <p:spPr>
          <a:xfrm>
            <a:off x="6172200" y="1825625"/>
            <a:ext cx="5181600" cy="435133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ltLang="en-BE"/>
          </a:p>
        </p:txBody>
      </p:sp>
      <p:sp>
        <p:nvSpPr>
          <p:cNvPr id="5" name="Date Placeholder 4">
            <a:extLst>
              <a:ext uri="{FF2B5EF4-FFF2-40B4-BE49-F238E27FC236}">
                <a16:creationId xmlns:a16="http://schemas.microsoft.com/office/drawing/2014/main" id="{9C918A96-93C6-44A3-A843-4155C959A1A2}"/>
              </a:ext>
            </a:extLst>
          </p:cNvPr>
          <p:cNvSpPr>
            <a:spLocks noGrp="1"/>
          </p:cNvSpPr>
          <p:nvPr>
            <p:ph type="dt" sz="half" idx="10"/>
          </p:nvPr>
        </p:nvSpPr>
        <p:spPr/>
        <p:txBody>
          <a:bodyPr numCol="1"/>
          <a:lstStyle/>
          <a:p>
            <a:fld id="{C103D04C-2CA0-4E62-9065-90A44A7DCCD3}" type="datetime1">
              <a:rPr lang="LID4096" altLang="zh-CN" smtClean="0"/>
              <a:t>03/28/2023</a:t>
            </a:fld>
            <a:endParaRPr lang="en-BE" altLang="en-BE"/>
          </a:p>
        </p:txBody>
      </p:sp>
      <p:sp>
        <p:nvSpPr>
          <p:cNvPr id="6" name="Footer Placeholder 5">
            <a:extLst>
              <a:ext uri="{FF2B5EF4-FFF2-40B4-BE49-F238E27FC236}">
                <a16:creationId xmlns:a16="http://schemas.microsoft.com/office/drawing/2014/main" id="{F828380D-B72A-40C0-BBC5-BBE9267265DA}"/>
              </a:ext>
            </a:extLst>
          </p:cNvPr>
          <p:cNvSpPr>
            <a:spLocks noGrp="1"/>
          </p:cNvSpPr>
          <p:nvPr>
            <p:ph type="ftr" sz="quarter" idx="11"/>
          </p:nvPr>
        </p:nvSpPr>
        <p:spPr/>
        <p:txBody>
          <a:bodyPr numCol="1"/>
          <a:lstStyle/>
          <a:p>
            <a:endParaRPr lang="en-BE" altLang="en-BE"/>
          </a:p>
        </p:txBody>
      </p:sp>
      <p:sp>
        <p:nvSpPr>
          <p:cNvPr id="7" name="Slide Number Placeholder 6">
            <a:extLst>
              <a:ext uri="{FF2B5EF4-FFF2-40B4-BE49-F238E27FC236}">
                <a16:creationId xmlns:a16="http://schemas.microsoft.com/office/drawing/2014/main" id="{1B654452-B74D-464D-B3DC-AC17BE68A22B}"/>
              </a:ext>
            </a:extLst>
          </p:cNvPr>
          <p:cNvSpPr>
            <a:spLocks noGrp="1"/>
          </p:cNvSpPr>
          <p:nvPr>
            <p:ph type="sldNum" sz="quarter" idx="12"/>
          </p:nvPr>
        </p:nvSpPr>
        <p:spPr/>
        <p:txBody>
          <a:bodyPr numCol="1"/>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2880610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096C-449A-4B1B-A1C6-8BCDABDA9323}"/>
              </a:ext>
            </a:extLst>
          </p:cNvPr>
          <p:cNvSpPr>
            <a:spLocks noGrp="1"/>
          </p:cNvSpPr>
          <p:nvPr>
            <p:ph type="title"/>
          </p:nvPr>
        </p:nvSpPr>
        <p:spPr>
          <a:xfrm>
            <a:off x="839788" y="365125"/>
            <a:ext cx="10515600" cy="1325563"/>
          </a:xfrm>
        </p:spPr>
        <p:txBody>
          <a:bodyPr numCol="1"/>
          <a:lstStyle/>
          <a:p>
            <a:r>
              <a:rPr lang="en-US"/>
              <a:t>Click to edit Master title style</a:t>
            </a:r>
            <a:endParaRPr lang="en-BE" altLang="en-BE"/>
          </a:p>
        </p:txBody>
      </p:sp>
      <p:sp>
        <p:nvSpPr>
          <p:cNvPr id="3" name="Text Placeholder 2">
            <a:extLst>
              <a:ext uri="{FF2B5EF4-FFF2-40B4-BE49-F238E27FC236}">
                <a16:creationId xmlns:a16="http://schemas.microsoft.com/office/drawing/2014/main" id="{BF40DDF2-C395-4320-9AF8-A886E59D4046}"/>
              </a:ext>
            </a:extLst>
          </p:cNvPr>
          <p:cNvSpPr>
            <a:spLocks noGrp="1"/>
          </p:cNvSpPr>
          <p:nvPr>
            <p:ph type="body" idx="1"/>
          </p:nvPr>
        </p:nvSpPr>
        <p:spPr>
          <a:xfrm>
            <a:off x="839788" y="1681163"/>
            <a:ext cx="5157787" cy="823912"/>
          </a:xfrm>
        </p:spPr>
        <p:txBody>
          <a:bodyPr numCol="1"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C8BFA2-0D4A-425E-ACC2-CC4D24FAE47D}"/>
              </a:ext>
            </a:extLst>
          </p:cNvPr>
          <p:cNvSpPr>
            <a:spLocks noGrp="1"/>
          </p:cNvSpPr>
          <p:nvPr>
            <p:ph sz="half" idx="2"/>
          </p:nvPr>
        </p:nvSpPr>
        <p:spPr>
          <a:xfrm>
            <a:off x="839788" y="2505075"/>
            <a:ext cx="5157787" cy="368458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ltLang="en-BE"/>
          </a:p>
        </p:txBody>
      </p:sp>
      <p:sp>
        <p:nvSpPr>
          <p:cNvPr id="5" name="Text Placeholder 4">
            <a:extLst>
              <a:ext uri="{FF2B5EF4-FFF2-40B4-BE49-F238E27FC236}">
                <a16:creationId xmlns:a16="http://schemas.microsoft.com/office/drawing/2014/main" id="{109EE73C-2A87-4598-BF30-EB734885826E}"/>
              </a:ext>
            </a:extLst>
          </p:cNvPr>
          <p:cNvSpPr>
            <a:spLocks noGrp="1"/>
          </p:cNvSpPr>
          <p:nvPr>
            <p:ph type="body" sz="quarter" idx="3"/>
          </p:nvPr>
        </p:nvSpPr>
        <p:spPr>
          <a:xfrm>
            <a:off x="6172200" y="1681163"/>
            <a:ext cx="5183188" cy="823912"/>
          </a:xfrm>
        </p:spPr>
        <p:txBody>
          <a:bodyPr numCol="1"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AFB31A-B924-4F05-A053-63AFFE7D1CF0}"/>
              </a:ext>
            </a:extLst>
          </p:cNvPr>
          <p:cNvSpPr>
            <a:spLocks noGrp="1"/>
          </p:cNvSpPr>
          <p:nvPr>
            <p:ph sz="quarter" idx="4"/>
          </p:nvPr>
        </p:nvSpPr>
        <p:spPr>
          <a:xfrm>
            <a:off x="6172200" y="2505075"/>
            <a:ext cx="5183188" cy="368458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ltLang="en-BE"/>
          </a:p>
        </p:txBody>
      </p:sp>
      <p:sp>
        <p:nvSpPr>
          <p:cNvPr id="7" name="Date Placeholder 6">
            <a:extLst>
              <a:ext uri="{FF2B5EF4-FFF2-40B4-BE49-F238E27FC236}">
                <a16:creationId xmlns:a16="http://schemas.microsoft.com/office/drawing/2014/main" id="{DA0E2AF2-72D1-4FDD-9781-98E72DA8E0E3}"/>
              </a:ext>
            </a:extLst>
          </p:cNvPr>
          <p:cNvSpPr>
            <a:spLocks noGrp="1"/>
          </p:cNvSpPr>
          <p:nvPr>
            <p:ph type="dt" sz="half" idx="10"/>
          </p:nvPr>
        </p:nvSpPr>
        <p:spPr/>
        <p:txBody>
          <a:bodyPr numCol="1"/>
          <a:lstStyle/>
          <a:p>
            <a:fld id="{1BBAA817-4E4F-495C-B9F0-1F8FA822017E}" type="datetime1">
              <a:rPr lang="LID4096" altLang="zh-CN" smtClean="0"/>
              <a:t>03/28/2023</a:t>
            </a:fld>
            <a:endParaRPr lang="en-BE" altLang="en-BE"/>
          </a:p>
        </p:txBody>
      </p:sp>
      <p:sp>
        <p:nvSpPr>
          <p:cNvPr id="8" name="Footer Placeholder 7">
            <a:extLst>
              <a:ext uri="{FF2B5EF4-FFF2-40B4-BE49-F238E27FC236}">
                <a16:creationId xmlns:a16="http://schemas.microsoft.com/office/drawing/2014/main" id="{976B1E10-33D7-4CBF-AD8E-AC1FDF4BDCE8}"/>
              </a:ext>
            </a:extLst>
          </p:cNvPr>
          <p:cNvSpPr>
            <a:spLocks noGrp="1"/>
          </p:cNvSpPr>
          <p:nvPr>
            <p:ph type="ftr" sz="quarter" idx="11"/>
          </p:nvPr>
        </p:nvSpPr>
        <p:spPr/>
        <p:txBody>
          <a:bodyPr numCol="1"/>
          <a:lstStyle/>
          <a:p>
            <a:endParaRPr lang="en-BE" altLang="en-BE"/>
          </a:p>
        </p:txBody>
      </p:sp>
      <p:sp>
        <p:nvSpPr>
          <p:cNvPr id="9" name="Slide Number Placeholder 8">
            <a:extLst>
              <a:ext uri="{FF2B5EF4-FFF2-40B4-BE49-F238E27FC236}">
                <a16:creationId xmlns:a16="http://schemas.microsoft.com/office/drawing/2014/main" id="{9F73BE69-6DDA-43A3-8AE5-4B3F4CA51D78}"/>
              </a:ext>
            </a:extLst>
          </p:cNvPr>
          <p:cNvSpPr>
            <a:spLocks noGrp="1"/>
          </p:cNvSpPr>
          <p:nvPr>
            <p:ph type="sldNum" sz="quarter" idx="12"/>
          </p:nvPr>
        </p:nvSpPr>
        <p:spPr/>
        <p:txBody>
          <a:bodyPr numCol="1"/>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163780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2CE5C-F745-448C-9512-E2A4F2BD1084}"/>
              </a:ext>
            </a:extLst>
          </p:cNvPr>
          <p:cNvSpPr>
            <a:spLocks noGrp="1"/>
          </p:cNvSpPr>
          <p:nvPr>
            <p:ph type="title"/>
          </p:nvPr>
        </p:nvSpPr>
        <p:spPr/>
        <p:txBody>
          <a:bodyPr numCol="1"/>
          <a:lstStyle/>
          <a:p>
            <a:r>
              <a:rPr lang="en-US"/>
              <a:t>Click to edit Master title style</a:t>
            </a:r>
            <a:endParaRPr lang="en-BE" altLang="en-BE"/>
          </a:p>
        </p:txBody>
      </p:sp>
      <p:sp>
        <p:nvSpPr>
          <p:cNvPr id="3" name="Date Placeholder 2">
            <a:extLst>
              <a:ext uri="{FF2B5EF4-FFF2-40B4-BE49-F238E27FC236}">
                <a16:creationId xmlns:a16="http://schemas.microsoft.com/office/drawing/2014/main" id="{FB43F437-4A18-42EC-85AC-84C04099FE6D}"/>
              </a:ext>
            </a:extLst>
          </p:cNvPr>
          <p:cNvSpPr>
            <a:spLocks noGrp="1"/>
          </p:cNvSpPr>
          <p:nvPr>
            <p:ph type="dt" sz="half" idx="10"/>
          </p:nvPr>
        </p:nvSpPr>
        <p:spPr/>
        <p:txBody>
          <a:bodyPr numCol="1"/>
          <a:lstStyle/>
          <a:p>
            <a:fld id="{9045E5F0-65AC-425D-B42A-8CBE3521EE70}" type="datetime1">
              <a:rPr lang="LID4096" altLang="zh-CN" smtClean="0"/>
              <a:t>03/28/2023</a:t>
            </a:fld>
            <a:endParaRPr lang="en-BE" altLang="en-BE"/>
          </a:p>
        </p:txBody>
      </p:sp>
      <p:sp>
        <p:nvSpPr>
          <p:cNvPr id="4" name="Footer Placeholder 3">
            <a:extLst>
              <a:ext uri="{FF2B5EF4-FFF2-40B4-BE49-F238E27FC236}">
                <a16:creationId xmlns:a16="http://schemas.microsoft.com/office/drawing/2014/main" id="{65CC2D6D-1121-44EC-A897-E58F8202222C}"/>
              </a:ext>
            </a:extLst>
          </p:cNvPr>
          <p:cNvSpPr>
            <a:spLocks noGrp="1"/>
          </p:cNvSpPr>
          <p:nvPr>
            <p:ph type="ftr" sz="quarter" idx="11"/>
          </p:nvPr>
        </p:nvSpPr>
        <p:spPr/>
        <p:txBody>
          <a:bodyPr numCol="1"/>
          <a:lstStyle/>
          <a:p>
            <a:endParaRPr lang="en-BE" altLang="en-BE"/>
          </a:p>
        </p:txBody>
      </p:sp>
      <p:sp>
        <p:nvSpPr>
          <p:cNvPr id="5" name="Slide Number Placeholder 4">
            <a:extLst>
              <a:ext uri="{FF2B5EF4-FFF2-40B4-BE49-F238E27FC236}">
                <a16:creationId xmlns:a16="http://schemas.microsoft.com/office/drawing/2014/main" id="{D6511995-D725-421D-A72C-557F3431053F}"/>
              </a:ext>
            </a:extLst>
          </p:cNvPr>
          <p:cNvSpPr>
            <a:spLocks noGrp="1"/>
          </p:cNvSpPr>
          <p:nvPr>
            <p:ph type="sldNum" sz="quarter" idx="12"/>
          </p:nvPr>
        </p:nvSpPr>
        <p:spPr/>
        <p:txBody>
          <a:bodyPr numCol="1"/>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2178248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B3E19B-921E-446F-89E4-280ADF927706}"/>
              </a:ext>
            </a:extLst>
          </p:cNvPr>
          <p:cNvSpPr>
            <a:spLocks noGrp="1"/>
          </p:cNvSpPr>
          <p:nvPr>
            <p:ph type="dt" sz="half" idx="10"/>
          </p:nvPr>
        </p:nvSpPr>
        <p:spPr/>
        <p:txBody>
          <a:bodyPr numCol="1"/>
          <a:lstStyle/>
          <a:p>
            <a:fld id="{19077539-CAF9-4E3D-8546-89A45C100BE8}" type="datetime1">
              <a:rPr lang="LID4096" altLang="zh-CN" smtClean="0"/>
              <a:t>03/28/2023</a:t>
            </a:fld>
            <a:endParaRPr lang="en-BE" altLang="en-BE"/>
          </a:p>
        </p:txBody>
      </p:sp>
      <p:sp>
        <p:nvSpPr>
          <p:cNvPr id="3" name="Footer Placeholder 2">
            <a:extLst>
              <a:ext uri="{FF2B5EF4-FFF2-40B4-BE49-F238E27FC236}">
                <a16:creationId xmlns:a16="http://schemas.microsoft.com/office/drawing/2014/main" id="{C0C29D50-3FE9-40E5-BA37-5DDCED0C9A0F}"/>
              </a:ext>
            </a:extLst>
          </p:cNvPr>
          <p:cNvSpPr>
            <a:spLocks noGrp="1"/>
          </p:cNvSpPr>
          <p:nvPr>
            <p:ph type="ftr" sz="quarter" idx="11"/>
          </p:nvPr>
        </p:nvSpPr>
        <p:spPr/>
        <p:txBody>
          <a:bodyPr numCol="1"/>
          <a:lstStyle/>
          <a:p>
            <a:endParaRPr lang="en-BE" altLang="en-BE"/>
          </a:p>
        </p:txBody>
      </p:sp>
      <p:sp>
        <p:nvSpPr>
          <p:cNvPr id="4" name="Slide Number Placeholder 3">
            <a:extLst>
              <a:ext uri="{FF2B5EF4-FFF2-40B4-BE49-F238E27FC236}">
                <a16:creationId xmlns:a16="http://schemas.microsoft.com/office/drawing/2014/main" id="{0E61C791-5B75-4791-87A5-AAE5AFF1434C}"/>
              </a:ext>
            </a:extLst>
          </p:cNvPr>
          <p:cNvSpPr>
            <a:spLocks noGrp="1"/>
          </p:cNvSpPr>
          <p:nvPr>
            <p:ph type="sldNum" sz="quarter" idx="12"/>
          </p:nvPr>
        </p:nvSpPr>
        <p:spPr/>
        <p:txBody>
          <a:bodyPr numCol="1"/>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960466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E644-1927-4351-BCF4-BE74EACE6C96}"/>
              </a:ext>
            </a:extLst>
          </p:cNvPr>
          <p:cNvSpPr>
            <a:spLocks noGrp="1"/>
          </p:cNvSpPr>
          <p:nvPr>
            <p:ph type="title"/>
          </p:nvPr>
        </p:nvSpPr>
        <p:spPr>
          <a:xfrm>
            <a:off x="839788" y="457200"/>
            <a:ext cx="3932237" cy="1600200"/>
          </a:xfrm>
        </p:spPr>
        <p:txBody>
          <a:bodyPr numCol="1" anchor="b"/>
          <a:lstStyle>
            <a:lvl1pPr>
              <a:defRPr sz="3200"/>
            </a:lvl1pPr>
          </a:lstStyle>
          <a:p>
            <a:r>
              <a:rPr lang="en-US"/>
              <a:t>Click to edit Master title style</a:t>
            </a:r>
            <a:endParaRPr lang="en-BE" altLang="en-BE"/>
          </a:p>
        </p:txBody>
      </p:sp>
      <p:sp>
        <p:nvSpPr>
          <p:cNvPr id="3" name="Content Placeholder 2">
            <a:extLst>
              <a:ext uri="{FF2B5EF4-FFF2-40B4-BE49-F238E27FC236}">
                <a16:creationId xmlns:a16="http://schemas.microsoft.com/office/drawing/2014/main" id="{5E459FA5-D355-4672-AEEA-F1D3D351B99F}"/>
              </a:ext>
            </a:extLst>
          </p:cNvPr>
          <p:cNvSpPr>
            <a:spLocks noGrp="1"/>
          </p:cNvSpPr>
          <p:nvPr>
            <p:ph idx="1"/>
          </p:nvPr>
        </p:nvSpPr>
        <p:spPr>
          <a:xfrm>
            <a:off x="5183188" y="987425"/>
            <a:ext cx="6172200" cy="4873625"/>
          </a:xfrm>
        </p:spPr>
        <p:txBody>
          <a:bodyPr numCol="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ltLang="en-BE"/>
          </a:p>
        </p:txBody>
      </p:sp>
      <p:sp>
        <p:nvSpPr>
          <p:cNvPr id="4" name="Text Placeholder 3">
            <a:extLst>
              <a:ext uri="{FF2B5EF4-FFF2-40B4-BE49-F238E27FC236}">
                <a16:creationId xmlns:a16="http://schemas.microsoft.com/office/drawing/2014/main" id="{354EB3A1-67ED-47E4-A925-7CA7090A92B7}"/>
              </a:ext>
            </a:extLst>
          </p:cNvPr>
          <p:cNvSpPr>
            <a:spLocks noGrp="1"/>
          </p:cNvSpPr>
          <p:nvPr>
            <p:ph type="body" sz="half" idx="2"/>
          </p:nvPr>
        </p:nvSpPr>
        <p:spPr>
          <a:xfrm>
            <a:off x="839788" y="2057400"/>
            <a:ext cx="3932237" cy="3811588"/>
          </a:xfrm>
        </p:spPr>
        <p:txBody>
          <a:bodyPr numCol="1"/>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91DE5C-ECE3-48FF-9E09-AA576E8367FB}"/>
              </a:ext>
            </a:extLst>
          </p:cNvPr>
          <p:cNvSpPr>
            <a:spLocks noGrp="1"/>
          </p:cNvSpPr>
          <p:nvPr>
            <p:ph type="dt" sz="half" idx="10"/>
          </p:nvPr>
        </p:nvSpPr>
        <p:spPr/>
        <p:txBody>
          <a:bodyPr numCol="1"/>
          <a:lstStyle/>
          <a:p>
            <a:fld id="{635126D9-40B1-47AC-B5EA-5E17A89EB999}" type="datetime1">
              <a:rPr lang="LID4096" altLang="zh-CN" smtClean="0"/>
              <a:t>03/28/2023</a:t>
            </a:fld>
            <a:endParaRPr lang="en-BE" altLang="en-BE"/>
          </a:p>
        </p:txBody>
      </p:sp>
      <p:sp>
        <p:nvSpPr>
          <p:cNvPr id="6" name="Footer Placeholder 5">
            <a:extLst>
              <a:ext uri="{FF2B5EF4-FFF2-40B4-BE49-F238E27FC236}">
                <a16:creationId xmlns:a16="http://schemas.microsoft.com/office/drawing/2014/main" id="{993BF82E-4D33-408A-998B-6B162D462E45}"/>
              </a:ext>
            </a:extLst>
          </p:cNvPr>
          <p:cNvSpPr>
            <a:spLocks noGrp="1"/>
          </p:cNvSpPr>
          <p:nvPr>
            <p:ph type="ftr" sz="quarter" idx="11"/>
          </p:nvPr>
        </p:nvSpPr>
        <p:spPr/>
        <p:txBody>
          <a:bodyPr numCol="1"/>
          <a:lstStyle/>
          <a:p>
            <a:endParaRPr lang="en-BE" altLang="en-BE"/>
          </a:p>
        </p:txBody>
      </p:sp>
      <p:sp>
        <p:nvSpPr>
          <p:cNvPr id="7" name="Slide Number Placeholder 6">
            <a:extLst>
              <a:ext uri="{FF2B5EF4-FFF2-40B4-BE49-F238E27FC236}">
                <a16:creationId xmlns:a16="http://schemas.microsoft.com/office/drawing/2014/main" id="{8511E7ED-CA90-4AA8-9083-863A49701F40}"/>
              </a:ext>
            </a:extLst>
          </p:cNvPr>
          <p:cNvSpPr>
            <a:spLocks noGrp="1"/>
          </p:cNvSpPr>
          <p:nvPr>
            <p:ph type="sldNum" sz="quarter" idx="12"/>
          </p:nvPr>
        </p:nvSpPr>
        <p:spPr/>
        <p:txBody>
          <a:bodyPr numCol="1"/>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21858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B4D28-D9D8-4B22-B97D-67EF39E847FE}"/>
              </a:ext>
            </a:extLst>
          </p:cNvPr>
          <p:cNvSpPr>
            <a:spLocks noGrp="1"/>
          </p:cNvSpPr>
          <p:nvPr>
            <p:ph type="title"/>
          </p:nvPr>
        </p:nvSpPr>
        <p:spPr>
          <a:xfrm>
            <a:off x="839788" y="457200"/>
            <a:ext cx="3932237" cy="1600200"/>
          </a:xfrm>
        </p:spPr>
        <p:txBody>
          <a:bodyPr numCol="1" anchor="b"/>
          <a:lstStyle>
            <a:lvl1pPr>
              <a:defRPr sz="3200"/>
            </a:lvl1pPr>
          </a:lstStyle>
          <a:p>
            <a:r>
              <a:rPr lang="en-US"/>
              <a:t>Click to edit Master title style</a:t>
            </a:r>
            <a:endParaRPr lang="en-BE" altLang="en-BE"/>
          </a:p>
        </p:txBody>
      </p:sp>
      <p:sp>
        <p:nvSpPr>
          <p:cNvPr id="3" name="Picture Placeholder 2">
            <a:extLst>
              <a:ext uri="{FF2B5EF4-FFF2-40B4-BE49-F238E27FC236}">
                <a16:creationId xmlns:a16="http://schemas.microsoft.com/office/drawing/2014/main" id="{CB9866B0-AB33-46A0-A60D-F6CF98F5CCFB}"/>
              </a:ext>
            </a:extLst>
          </p:cNvPr>
          <p:cNvSpPr>
            <a:spLocks noGrp="1"/>
          </p:cNvSpPr>
          <p:nvPr>
            <p:ph type="pic" idx="1"/>
          </p:nvPr>
        </p:nvSpPr>
        <p:spPr>
          <a:xfrm>
            <a:off x="5183188" y="987425"/>
            <a:ext cx="6172200" cy="4873625"/>
          </a:xfrm>
        </p:spPr>
        <p:txBody>
          <a:bodyPr numCol="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ltLang="en-BE"/>
          </a:p>
        </p:txBody>
      </p:sp>
      <p:sp>
        <p:nvSpPr>
          <p:cNvPr id="4" name="Text Placeholder 3">
            <a:extLst>
              <a:ext uri="{FF2B5EF4-FFF2-40B4-BE49-F238E27FC236}">
                <a16:creationId xmlns:a16="http://schemas.microsoft.com/office/drawing/2014/main" id="{5C6C3585-DFAD-4732-8780-CCD5F0EF3BB0}"/>
              </a:ext>
            </a:extLst>
          </p:cNvPr>
          <p:cNvSpPr>
            <a:spLocks noGrp="1"/>
          </p:cNvSpPr>
          <p:nvPr>
            <p:ph type="body" sz="half" idx="2"/>
          </p:nvPr>
        </p:nvSpPr>
        <p:spPr>
          <a:xfrm>
            <a:off x="839788" y="2057400"/>
            <a:ext cx="3932237" cy="3811588"/>
          </a:xfrm>
        </p:spPr>
        <p:txBody>
          <a:bodyPr numCol="1"/>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952DE7-F350-47F5-BF2E-B15C459EFB3E}"/>
              </a:ext>
            </a:extLst>
          </p:cNvPr>
          <p:cNvSpPr>
            <a:spLocks noGrp="1"/>
          </p:cNvSpPr>
          <p:nvPr>
            <p:ph type="dt" sz="half" idx="10"/>
          </p:nvPr>
        </p:nvSpPr>
        <p:spPr/>
        <p:txBody>
          <a:bodyPr numCol="1"/>
          <a:lstStyle/>
          <a:p>
            <a:fld id="{6170B25A-EEF6-4DBD-A6E3-D5E9C087897D}" type="datetime1">
              <a:rPr lang="LID4096" altLang="zh-CN" smtClean="0"/>
              <a:t>03/28/2023</a:t>
            </a:fld>
            <a:endParaRPr lang="en-BE" altLang="en-BE"/>
          </a:p>
        </p:txBody>
      </p:sp>
      <p:sp>
        <p:nvSpPr>
          <p:cNvPr id="6" name="Footer Placeholder 5">
            <a:extLst>
              <a:ext uri="{FF2B5EF4-FFF2-40B4-BE49-F238E27FC236}">
                <a16:creationId xmlns:a16="http://schemas.microsoft.com/office/drawing/2014/main" id="{79E7DE04-579C-4205-949A-5F5928A4D54F}"/>
              </a:ext>
            </a:extLst>
          </p:cNvPr>
          <p:cNvSpPr>
            <a:spLocks noGrp="1"/>
          </p:cNvSpPr>
          <p:nvPr>
            <p:ph type="ftr" sz="quarter" idx="11"/>
          </p:nvPr>
        </p:nvSpPr>
        <p:spPr/>
        <p:txBody>
          <a:bodyPr numCol="1"/>
          <a:lstStyle/>
          <a:p>
            <a:endParaRPr lang="en-BE" altLang="en-BE"/>
          </a:p>
        </p:txBody>
      </p:sp>
      <p:sp>
        <p:nvSpPr>
          <p:cNvPr id="7" name="Slide Number Placeholder 6">
            <a:extLst>
              <a:ext uri="{FF2B5EF4-FFF2-40B4-BE49-F238E27FC236}">
                <a16:creationId xmlns:a16="http://schemas.microsoft.com/office/drawing/2014/main" id="{1E335970-9EF8-47B0-9EF9-720891CD79AD}"/>
              </a:ext>
            </a:extLst>
          </p:cNvPr>
          <p:cNvSpPr>
            <a:spLocks noGrp="1"/>
          </p:cNvSpPr>
          <p:nvPr>
            <p:ph type="sldNum" sz="quarter" idx="12"/>
          </p:nvPr>
        </p:nvSpPr>
        <p:spPr/>
        <p:txBody>
          <a:bodyPr numCol="1"/>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47521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55D55F-302A-4222-8B0A-21199C103048}"/>
              </a:ext>
            </a:extLst>
          </p:cNvPr>
          <p:cNvSpPr>
            <a:spLocks noGrp="1"/>
          </p:cNvSpPr>
          <p:nvPr>
            <p:ph type="title"/>
          </p:nvPr>
        </p:nvSpPr>
        <p:spPr>
          <a:xfrm>
            <a:off x="838200" y="365125"/>
            <a:ext cx="10515600" cy="1325563"/>
          </a:xfrm>
          <a:prstGeom prst="rect">
            <a:avLst/>
          </a:prstGeom>
        </p:spPr>
        <p:txBody>
          <a:bodyPr vert="horz" lIns="91440" tIns="45720" rIns="91440" bIns="45720" numCol="1" rtlCol="0" anchor="ctr">
            <a:normAutofit/>
          </a:bodyPr>
          <a:lstStyle/>
          <a:p>
            <a:r>
              <a:rPr lang="en-US"/>
              <a:t>Click to edit Master title style</a:t>
            </a:r>
            <a:endParaRPr lang="en-BE" altLang="en-BE"/>
          </a:p>
        </p:txBody>
      </p:sp>
      <p:sp>
        <p:nvSpPr>
          <p:cNvPr id="3" name="Text Placeholder 2">
            <a:extLst>
              <a:ext uri="{FF2B5EF4-FFF2-40B4-BE49-F238E27FC236}">
                <a16:creationId xmlns:a16="http://schemas.microsoft.com/office/drawing/2014/main" id="{68482DF8-024E-44DD-AB7F-C28B5A2B74C8}"/>
              </a:ext>
            </a:extLst>
          </p:cNvPr>
          <p:cNvSpPr>
            <a:spLocks noGrp="1"/>
          </p:cNvSpPr>
          <p:nvPr>
            <p:ph type="body" idx="1"/>
          </p:nvPr>
        </p:nvSpPr>
        <p:spPr>
          <a:xfrm>
            <a:off x="838200" y="1825625"/>
            <a:ext cx="105156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ltLang="en-BE"/>
          </a:p>
        </p:txBody>
      </p:sp>
      <p:sp>
        <p:nvSpPr>
          <p:cNvPr id="4" name="Date Placeholder 3">
            <a:extLst>
              <a:ext uri="{FF2B5EF4-FFF2-40B4-BE49-F238E27FC236}">
                <a16:creationId xmlns:a16="http://schemas.microsoft.com/office/drawing/2014/main" id="{4EC1BE27-9893-42C4-ABC7-E5BBD4B81914}"/>
              </a:ext>
            </a:extLst>
          </p:cNvPr>
          <p:cNvSpPr>
            <a:spLocks noGrp="1"/>
          </p:cNvSpPr>
          <p:nvPr>
            <p:ph type="dt" sz="half" idx="2"/>
          </p:nvPr>
        </p:nvSpPr>
        <p:spPr>
          <a:xfrm>
            <a:off x="838200" y="6356350"/>
            <a:ext cx="27432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0B90893D-3695-4DE9-82ED-112915DB0464}" type="datetime1">
              <a:rPr lang="LID4096" altLang="zh-CN" smtClean="0"/>
              <a:t>03/28/2023</a:t>
            </a:fld>
            <a:endParaRPr lang="en-BE" altLang="en-BE"/>
          </a:p>
        </p:txBody>
      </p:sp>
      <p:sp>
        <p:nvSpPr>
          <p:cNvPr id="5" name="Footer Placeholder 4">
            <a:extLst>
              <a:ext uri="{FF2B5EF4-FFF2-40B4-BE49-F238E27FC236}">
                <a16:creationId xmlns:a16="http://schemas.microsoft.com/office/drawing/2014/main" id="{6AC73C40-57FF-4F08-9C91-CD9777CBA521}"/>
              </a:ext>
            </a:extLst>
          </p:cNvPr>
          <p:cNvSpPr>
            <a:spLocks noGrp="1"/>
          </p:cNvSpPr>
          <p:nvPr>
            <p:ph type="ftr" sz="quarter" idx="3"/>
          </p:nvPr>
        </p:nvSpPr>
        <p:spPr>
          <a:xfrm>
            <a:off x="4038600" y="6356350"/>
            <a:ext cx="41148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BE" altLang="en-BE"/>
          </a:p>
        </p:txBody>
      </p:sp>
      <p:sp>
        <p:nvSpPr>
          <p:cNvPr id="6" name="Slide Number Placeholder 5">
            <a:extLst>
              <a:ext uri="{FF2B5EF4-FFF2-40B4-BE49-F238E27FC236}">
                <a16:creationId xmlns:a16="http://schemas.microsoft.com/office/drawing/2014/main" id="{E32689BA-729A-4FC3-BB4D-88437A02C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27065323-F441-4814-A85D-EDA3A478EE0A}" type="slidenum">
              <a:rPr lang="en-BE" altLang="en-BE" smtClean="0"/>
              <a:t>‹#›</a:t>
            </a:fld>
            <a:endParaRPr lang="en-BE" altLang="en-BE"/>
          </a:p>
        </p:txBody>
      </p:sp>
    </p:spTree>
    <p:extLst>
      <p:ext uri="{BB962C8B-B14F-4D97-AF65-F5344CB8AC3E}">
        <p14:creationId xmlns:p14="http://schemas.microsoft.com/office/powerpoint/2010/main" val="3532214260"/>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lt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7.jpeg"/><Relationship Id="rId3" Type="http://schemas.openxmlformats.org/officeDocument/2006/relationships/diagramLayout" Target="../diagrams/layout2.xml"/><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6.png"/><Relationship Id="rId5" Type="http://schemas.openxmlformats.org/officeDocument/2006/relationships/diagramColors" Target="../diagrams/colors2.xml"/><Relationship Id="rId10" Type="http://schemas.openxmlformats.org/officeDocument/2006/relationships/image" Target="../media/image25.png"/><Relationship Id="rId4" Type="http://schemas.openxmlformats.org/officeDocument/2006/relationships/diagramQuickStyle" Target="../diagrams/quickStyle2.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mineralwaters.geo.uu.nl/world.ph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hyperlink" Target="https://www.spa.be/nl/het-spa-water" TargetMode="External"/><Relationship Id="rId2" Type="http://schemas.openxmlformats.org/officeDocument/2006/relationships/hyperlink" Target="https://www.ngwa.org/what-is-groundwater/About-groundwater/dissolved-mineral-sources-and-significanc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mineralwaters.geo.uu.nl/world.php" TargetMode="External"/><Relationship Id="rId5" Type="http://schemas.microsoft.com/office/2007/relationships/hdphoto" Target="../media/hdphoto3.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18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C8AB3-B37F-45A3-98D1-09E1D7DBC8F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6300"/>
                    </a14:imgEffect>
                    <a14:imgEffect>
                      <a14:saturation sat="73000"/>
                    </a14:imgEffect>
                    <a14:imgEffect>
                      <a14:brightnessContrast contrast="-3000"/>
                    </a14:imgEffect>
                  </a14:imgLayer>
                </a14:imgProps>
              </a:ext>
            </a:extLst>
          </a:blip>
          <a:stretch>
            <a:fillRect/>
          </a:stretch>
        </p:blipFill>
        <p:spPr>
          <a:xfrm>
            <a:off x="0" y="711081"/>
            <a:ext cx="12192000" cy="5917110"/>
          </a:xfrm>
          <a:prstGeom prst="rect">
            <a:avLst/>
          </a:prstGeom>
          <a:blipFill rotWithShape="1">
            <a:blip r:embed="rId4">
              <a:alphaModFix amt="38000"/>
            </a:blip>
            <a:srcRect/>
            <a:tile tx="0" ty="0" sx="100000" sy="100000" flip="none" algn="tl"/>
          </a:blipFill>
          <a:effectLst>
            <a:reflection stA="7000" endPos="65000" dist="50800" dir="5400000" sy="-100000" algn="bl" rotWithShape="0"/>
          </a:effectLst>
        </p:spPr>
      </p:pic>
      <p:sp>
        <p:nvSpPr>
          <p:cNvPr id="2" name="Title 1">
            <a:extLst>
              <a:ext uri="{FF2B5EF4-FFF2-40B4-BE49-F238E27FC236}">
                <a16:creationId xmlns:a16="http://schemas.microsoft.com/office/drawing/2014/main" id="{81231651-1AFA-4A6A-BBAC-EE8A04380A0A}"/>
              </a:ext>
            </a:extLst>
          </p:cNvPr>
          <p:cNvSpPr>
            <a:spLocks noGrp="1"/>
          </p:cNvSpPr>
          <p:nvPr>
            <p:ph type="ctrTitle"/>
          </p:nvPr>
        </p:nvSpPr>
        <p:spPr>
          <a:xfrm>
            <a:off x="0" y="1788160"/>
            <a:ext cx="11064239" cy="2339823"/>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numCol="1">
            <a:noAutofit/>
          </a:bodyPr>
          <a:lstStyle/>
          <a:p>
            <a:pPr algn="l"/>
            <a:r>
              <a:rPr lang="en-US" altLang="zh-CN" sz="4800" b="1" dirty="0">
                <a:ln w="12700">
                  <a:solidFill>
                    <a:schemeClr val="accent5"/>
                  </a:solidFill>
                  <a:prstDash val="solid"/>
                </a:ln>
                <a:pattFill prst="ltDnDiag">
                  <a:fgClr>
                    <a:schemeClr val="accent5">
                      <a:lumMod val="60000"/>
                      <a:lumOff val="40000"/>
                    </a:schemeClr>
                  </a:fgClr>
                  <a:bgClr>
                    <a:schemeClr val="bg1"/>
                  </a:bgClr>
                </a:pattFill>
                <a:latin typeface="Arial" panose="020B0604020202020204" pitchFamily="34" charset="0"/>
                <a:cs typeface="Arial" panose="020B0604020202020204" pitchFamily="34" charset="0"/>
              </a:rPr>
              <a:t>Bottled Mineral Water &amp; Groundwater Quality Assessment in Europe </a:t>
            </a:r>
            <a:endParaRPr lang="en-BE" altLang="en-BE" sz="4800" b="1" dirty="0">
              <a:ln w="12700">
                <a:solidFill>
                  <a:schemeClr val="accent5"/>
                </a:solidFill>
                <a:prstDash val="solid"/>
              </a:ln>
              <a:pattFill prst="ltDnDiag">
                <a:fgClr>
                  <a:schemeClr val="accent5">
                    <a:lumMod val="60000"/>
                    <a:lumOff val="40000"/>
                  </a:schemeClr>
                </a:fgClr>
                <a:bgClr>
                  <a:schemeClr val="bg1"/>
                </a:bgClr>
              </a:patt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000713B-8D30-4278-9CB3-18CC3743EBE4}"/>
              </a:ext>
            </a:extLst>
          </p:cNvPr>
          <p:cNvSpPr>
            <a:spLocks noGrp="1"/>
          </p:cNvSpPr>
          <p:nvPr>
            <p:ph type="subTitle" idx="1"/>
          </p:nvPr>
        </p:nvSpPr>
        <p:spPr>
          <a:xfrm>
            <a:off x="2712720" y="4550206"/>
            <a:ext cx="9144000" cy="1655762"/>
          </a:xfrm>
        </p:spPr>
        <p:txBody>
          <a:bodyPr numCol="1">
            <a:normAutofit fontScale="85000" lnSpcReduction="20000"/>
            <a:scene3d>
              <a:camera prst="orthographicFront"/>
              <a:lightRig rig="harsh" dir="t"/>
            </a:scene3d>
            <a:sp3d extrusionH="57150" prstMaterial="matte">
              <a:bevelT w="63500" h="12700" prst="angle"/>
              <a:contourClr>
                <a:schemeClr val="bg1">
                  <a:lumMod val="65000"/>
                </a:schemeClr>
              </a:contourClr>
            </a:sp3d>
          </a:bodyPr>
          <a:lstStyle/>
          <a:p>
            <a:pPr algn="r"/>
            <a:endParaRPr lang="en-US" sz="1600" b="1" dirty="0">
              <a:ln/>
              <a:solidFill>
                <a:schemeClr val="accent3"/>
              </a:solidFill>
              <a:latin typeface="Arial" panose="020B0604020202020204" pitchFamily="34" charset="0"/>
              <a:cs typeface="Arial" panose="020B0604020202020204" pitchFamily="34" charset="0"/>
            </a:endParaRPr>
          </a:p>
          <a:p>
            <a:pPr algn="r"/>
            <a:endParaRPr lang="en-US" sz="1600" b="1" dirty="0">
              <a:ln/>
              <a:solidFill>
                <a:schemeClr val="accent3"/>
              </a:solidFill>
              <a:latin typeface="Arial" panose="020B0604020202020204" pitchFamily="34" charset="0"/>
              <a:cs typeface="Arial" panose="020B0604020202020204" pitchFamily="34" charset="0"/>
            </a:endParaRPr>
          </a:p>
          <a:p>
            <a:pPr algn="r"/>
            <a:r>
              <a:rPr lang="en-US" sz="1600" b="1" dirty="0">
                <a:ln/>
                <a:solidFill>
                  <a:schemeClr val="tx1">
                    <a:lumMod val="65000"/>
                    <a:lumOff val="35000"/>
                  </a:schemeClr>
                </a:solidFill>
                <a:latin typeface="Arial" panose="020B0604020202020204" pitchFamily="34" charset="0"/>
                <a:cs typeface="Arial" panose="020B0604020202020204" pitchFamily="34" charset="0"/>
              </a:rPr>
              <a:t>Group member: </a:t>
            </a:r>
            <a:r>
              <a:rPr lang="zh-CN" sz="1600" b="1" dirty="0">
                <a:ln/>
                <a:solidFill>
                  <a:schemeClr val="tx1">
                    <a:lumMod val="65000"/>
                    <a:lumOff val="35000"/>
                  </a:schemeClr>
                </a:solidFill>
                <a:latin typeface="Arial" panose="020B0604020202020204" pitchFamily="34" charset="0"/>
                <a:cs typeface="Arial" panose="020B0604020202020204" pitchFamily="34" charset="0"/>
              </a:rPr>
              <a:t> </a:t>
            </a:r>
            <a:r>
              <a:rPr lang="en-US" sz="1600" b="1" dirty="0">
                <a:ln/>
                <a:solidFill>
                  <a:schemeClr val="tx1">
                    <a:lumMod val="65000"/>
                    <a:lumOff val="35000"/>
                  </a:schemeClr>
                </a:solidFill>
                <a:latin typeface="Arial" panose="020B0604020202020204" pitchFamily="34" charset="0"/>
                <a:cs typeface="Arial" panose="020B0604020202020204" pitchFamily="34" charset="0"/>
              </a:rPr>
              <a:t>Zhiqi Wang, </a:t>
            </a:r>
            <a:r>
              <a:rPr lang="en-US" sz="1600" b="1" dirty="0" err="1">
                <a:ln/>
                <a:solidFill>
                  <a:schemeClr val="tx1">
                    <a:lumMod val="65000"/>
                    <a:lumOff val="35000"/>
                  </a:schemeClr>
                </a:solidFill>
                <a:latin typeface="Arial" panose="020B0604020202020204" pitchFamily="34" charset="0"/>
                <a:cs typeface="Arial" panose="020B0604020202020204" pitchFamily="34" charset="0"/>
              </a:rPr>
              <a:t>Jiaru</a:t>
            </a:r>
            <a:r>
              <a:rPr lang="en-US" sz="1600" b="1" dirty="0">
                <a:ln/>
                <a:solidFill>
                  <a:schemeClr val="tx1">
                    <a:lumMod val="65000"/>
                    <a:lumOff val="35000"/>
                  </a:schemeClr>
                </a:solidFill>
                <a:latin typeface="Arial" panose="020B0604020202020204" pitchFamily="34" charset="0"/>
                <a:cs typeface="Arial" panose="020B0604020202020204" pitchFamily="34" charset="0"/>
              </a:rPr>
              <a:t> Chang</a:t>
            </a:r>
          </a:p>
          <a:p>
            <a:pPr algn="r"/>
            <a:r>
              <a:rPr lang="en-US" sz="1600" b="1" dirty="0">
                <a:ln/>
                <a:solidFill>
                  <a:schemeClr val="tx1">
                    <a:lumMod val="65000"/>
                    <a:lumOff val="35000"/>
                  </a:schemeClr>
                </a:solidFill>
                <a:latin typeface="Arial" panose="020B0604020202020204" pitchFamily="34" charset="0"/>
                <a:cs typeface="Arial" panose="020B0604020202020204" pitchFamily="34" charset="0"/>
              </a:rPr>
              <a:t>Supervisor: Steven </a:t>
            </a:r>
            <a:r>
              <a:rPr lang="en-US" sz="1600" b="1" dirty="0" err="1">
                <a:ln/>
                <a:solidFill>
                  <a:schemeClr val="tx1">
                    <a:lumMod val="65000"/>
                    <a:lumOff val="35000"/>
                  </a:schemeClr>
                </a:solidFill>
                <a:latin typeface="Arial" panose="020B0604020202020204" pitchFamily="34" charset="0"/>
                <a:cs typeface="Arial" panose="020B0604020202020204" pitchFamily="34" charset="0"/>
              </a:rPr>
              <a:t>Eisenreich</a:t>
            </a:r>
            <a:r>
              <a:rPr lang="en-US" sz="1600" b="1" dirty="0">
                <a:ln/>
                <a:solidFill>
                  <a:schemeClr val="tx1">
                    <a:lumMod val="65000"/>
                    <a:lumOff val="35000"/>
                  </a:schemeClr>
                </a:solidFill>
                <a:latin typeface="Arial" panose="020B0604020202020204" pitchFamily="34" charset="0"/>
                <a:cs typeface="Arial" panose="020B0604020202020204" pitchFamily="34" charset="0"/>
              </a:rPr>
              <a:t>, Marc </a:t>
            </a:r>
            <a:r>
              <a:rPr lang="en-US" sz="1600" b="1" dirty="0" err="1">
                <a:ln/>
                <a:solidFill>
                  <a:schemeClr val="tx1">
                    <a:lumMod val="65000"/>
                    <a:lumOff val="35000"/>
                  </a:schemeClr>
                </a:solidFill>
                <a:latin typeface="Arial" panose="020B0604020202020204" pitchFamily="34" charset="0"/>
                <a:cs typeface="Arial" panose="020B0604020202020204" pitchFamily="34" charset="0"/>
              </a:rPr>
              <a:t>Elskens</a:t>
            </a:r>
            <a:endParaRPr lang="en-US" sz="1600" b="1" dirty="0">
              <a:ln/>
              <a:solidFill>
                <a:schemeClr val="tx1">
                  <a:lumMod val="65000"/>
                  <a:lumOff val="35000"/>
                </a:schemeClr>
              </a:solidFill>
              <a:latin typeface="Arial" panose="020B0604020202020204" pitchFamily="34" charset="0"/>
              <a:cs typeface="Arial" panose="020B0604020202020204" pitchFamily="34" charset="0"/>
            </a:endParaRPr>
          </a:p>
          <a:p>
            <a:pPr algn="r"/>
            <a:r>
              <a:rPr lang="en-US" sz="1600" b="1" dirty="0">
                <a:ln/>
                <a:solidFill>
                  <a:schemeClr val="tx1">
                    <a:lumMod val="65000"/>
                    <a:lumOff val="35000"/>
                  </a:schemeClr>
                </a:solidFill>
                <a:latin typeface="Arial" panose="020B0604020202020204" pitchFamily="34" charset="0"/>
                <a:cs typeface="Arial" panose="020B0604020202020204" pitchFamily="34" charset="0"/>
              </a:rPr>
              <a:t>Water Quality Assessment</a:t>
            </a:r>
          </a:p>
          <a:p>
            <a:pPr algn="r"/>
            <a:r>
              <a:rPr lang="en-US" sz="1600" b="1" dirty="0">
                <a:ln/>
                <a:solidFill>
                  <a:schemeClr val="tx1">
                    <a:lumMod val="65000"/>
                    <a:lumOff val="35000"/>
                  </a:schemeClr>
                </a:solidFill>
                <a:latin typeface="Arial" panose="020B0604020202020204" pitchFamily="34" charset="0"/>
                <a:cs typeface="Arial" panose="020B0604020202020204" pitchFamily="34" charset="0"/>
              </a:rPr>
              <a:t>04.05.2021   </a:t>
            </a:r>
            <a:endParaRPr lang="en-BE" altLang="en-BE" sz="1600" b="1" dirty="0">
              <a:ln/>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E032B-3DF3-4236-8CA4-D6A3E7672F60}"/>
              </a:ext>
            </a:extLst>
          </p:cNvPr>
          <p:cNvSpPr txBox="1"/>
          <p:nvPr/>
        </p:nvSpPr>
        <p:spPr>
          <a:xfrm>
            <a:off x="9833907" y="6560593"/>
            <a:ext cx="2250410" cy="276999"/>
          </a:xfrm>
          <a:prstGeom prst="rect">
            <a:avLst/>
          </a:prstGeom>
          <a:noFill/>
        </p:spPr>
        <p:txBody>
          <a:bodyPr wrap="square" numCol="1"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200" b="1" i="1" dirty="0">
                <a:ln/>
                <a:solidFill>
                  <a:schemeClr val="accent3"/>
                </a:solidFill>
              </a:rPr>
              <a:t>         Photograph by Jennifer Still</a:t>
            </a:r>
            <a:endParaRPr lang="en-BE" altLang="en-BE" sz="1200" b="1" i="1" dirty="0">
              <a:ln/>
              <a:solidFill>
                <a:schemeClr val="accent3"/>
              </a:solidFill>
            </a:endParaRPr>
          </a:p>
        </p:txBody>
      </p:sp>
      <p:pic>
        <p:nvPicPr>
          <p:cNvPr id="7" name="Picture 6">
            <a:extLst>
              <a:ext uri="{FF2B5EF4-FFF2-40B4-BE49-F238E27FC236}">
                <a16:creationId xmlns:a16="http://schemas.microsoft.com/office/drawing/2014/main" id="{86D2869A-08CE-4748-AFBF-CAA6AD61369F}"/>
              </a:ext>
            </a:extLst>
          </p:cNvPr>
          <p:cNvPicPr>
            <a:picLocks noChangeAspect="1"/>
          </p:cNvPicPr>
          <p:nvPr/>
        </p:nvPicPr>
        <p:blipFill rotWithShape="1">
          <a:blip r:embed="rId5"/>
          <a:srcRect l="1" t="32039" r="-757" b="32499"/>
          <a:stretch/>
        </p:blipFill>
        <p:spPr>
          <a:xfrm>
            <a:off x="5366752" y="56244"/>
            <a:ext cx="1458495" cy="513323"/>
          </a:xfrm>
          <a:prstGeom prst="rect">
            <a:avLst/>
          </a:prstGeom>
        </p:spPr>
      </p:pic>
      <p:pic>
        <p:nvPicPr>
          <p:cNvPr id="8" name="Picture 7">
            <a:extLst>
              <a:ext uri="{FF2B5EF4-FFF2-40B4-BE49-F238E27FC236}">
                <a16:creationId xmlns:a16="http://schemas.microsoft.com/office/drawing/2014/main" id="{D2FC807A-0440-49C2-A3AA-62603885DEE8}"/>
              </a:ext>
            </a:extLst>
          </p:cNvPr>
          <p:cNvPicPr>
            <a:picLocks noChangeAspect="1"/>
          </p:cNvPicPr>
          <p:nvPr/>
        </p:nvPicPr>
        <p:blipFill>
          <a:blip r:embed="rId6"/>
          <a:stretch>
            <a:fillRect/>
          </a:stretch>
        </p:blipFill>
        <p:spPr>
          <a:xfrm>
            <a:off x="7505015" y="71888"/>
            <a:ext cx="1177246" cy="525557"/>
          </a:xfrm>
          <a:prstGeom prst="rect">
            <a:avLst/>
          </a:prstGeom>
        </p:spPr>
      </p:pic>
      <p:pic>
        <p:nvPicPr>
          <p:cNvPr id="9" name="Picture 8">
            <a:extLst>
              <a:ext uri="{FF2B5EF4-FFF2-40B4-BE49-F238E27FC236}">
                <a16:creationId xmlns:a16="http://schemas.microsoft.com/office/drawing/2014/main" id="{5BA300E6-1062-45B5-A1F9-A5946122D35F}"/>
              </a:ext>
            </a:extLst>
          </p:cNvPr>
          <p:cNvPicPr>
            <a:picLocks noChangeAspect="1"/>
          </p:cNvPicPr>
          <p:nvPr/>
        </p:nvPicPr>
        <p:blipFill>
          <a:blip r:embed="rId7"/>
          <a:stretch>
            <a:fillRect/>
          </a:stretch>
        </p:blipFill>
        <p:spPr>
          <a:xfrm>
            <a:off x="2099147" y="73920"/>
            <a:ext cx="2587837" cy="545086"/>
          </a:xfrm>
          <a:prstGeom prst="rect">
            <a:avLst/>
          </a:prstGeom>
        </p:spPr>
      </p:pic>
      <p:sp>
        <p:nvSpPr>
          <p:cNvPr id="10" name="灯片编号占位符 9">
            <a:extLst>
              <a:ext uri="{FF2B5EF4-FFF2-40B4-BE49-F238E27FC236}">
                <a16:creationId xmlns:a16="http://schemas.microsoft.com/office/drawing/2014/main" id="{F53A7ECA-6996-4211-8B30-B1FFD5CF28E5}"/>
              </a:ext>
            </a:extLst>
          </p:cNvPr>
          <p:cNvSpPr>
            <a:spLocks noGrp="1"/>
          </p:cNvSpPr>
          <p:nvPr>
            <p:ph type="sldNum" sz="quarter" idx="12"/>
          </p:nvPr>
        </p:nvSpPr>
        <p:spPr/>
        <p:txBody>
          <a:bodyPr numCol="1"/>
          <a:lstStyle/>
          <a:p>
            <a:fld id="{27065323-F441-4814-A85D-EDA3A478EE0A}" type="slidenum">
              <a:rPr lang="en-BE" altLang="en-BE" smtClean="0"/>
              <a:t>1</a:t>
            </a:fld>
            <a:endParaRPr lang="en-BE" altLang="en-BE"/>
          </a:p>
        </p:txBody>
      </p:sp>
    </p:spTree>
    <p:extLst>
      <p:ext uri="{BB962C8B-B14F-4D97-AF65-F5344CB8AC3E}">
        <p14:creationId xmlns:p14="http://schemas.microsoft.com/office/powerpoint/2010/main" val="1984467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7398-3896-48E2-965D-57785C3FCAAA}"/>
              </a:ext>
            </a:extLst>
          </p:cNvPr>
          <p:cNvSpPr>
            <a:spLocks noGrp="1"/>
          </p:cNvSpPr>
          <p:nvPr>
            <p:ph type="title"/>
          </p:nvPr>
        </p:nvSpPr>
        <p:spPr>
          <a:xfrm>
            <a:off x="0" y="323860"/>
            <a:ext cx="7864031" cy="1054500"/>
          </a:xfrm>
        </p:spPr>
        <p:txBody>
          <a:bodyPr numCol="1">
            <a:noAutofit/>
          </a:bodyPr>
          <a:lstStyle/>
          <a:p>
            <a:r>
              <a:rPr lang="en-US" altLang="zh-CN" sz="3600" dirty="0">
                <a:solidFill>
                  <a:srgbClr val="A5C3C3"/>
                </a:solidFill>
                <a:latin typeface="Aharoni" panose="02010803020104030203" pitchFamily="2" charset="-79"/>
                <a:cs typeface="Aharoni" panose="02010803020104030203" pitchFamily="2" charset="-79"/>
              </a:rPr>
              <a:t>The </a:t>
            </a:r>
            <a:r>
              <a:rPr lang="en-US" altLang="zh-CN" sz="4000" dirty="0">
                <a:solidFill>
                  <a:srgbClr val="A5C3C3"/>
                </a:solidFill>
                <a:latin typeface="Aharoni" panose="02010803020104030203" pitchFamily="2" charset="-79"/>
                <a:cs typeface="Aharoni" panose="02010803020104030203" pitchFamily="2" charset="-79"/>
              </a:rPr>
              <a:t>correlation</a:t>
            </a:r>
            <a:r>
              <a:rPr lang="en-US" altLang="zh-CN" sz="3600" dirty="0">
                <a:solidFill>
                  <a:srgbClr val="A5C3C3"/>
                </a:solidFill>
                <a:latin typeface="Aharoni" panose="02010803020104030203" pitchFamily="2" charset="-79"/>
                <a:cs typeface="Aharoni" panose="02010803020104030203" pitchFamily="2" charset="-79"/>
              </a:rPr>
              <a:t> between elements and geology</a:t>
            </a:r>
            <a:endParaRPr lang="en-BE" altLang="en-BE" sz="3600" dirty="0">
              <a:solidFill>
                <a:srgbClr val="A5C3C3"/>
              </a:solidFill>
              <a:latin typeface="Aharoni" panose="02010803020104030203" pitchFamily="2" charset="-79"/>
              <a:cs typeface="Aharoni" panose="02010803020104030203" pitchFamily="2" charset="-79"/>
            </a:endParaRPr>
          </a:p>
        </p:txBody>
      </p:sp>
      <p:graphicFrame>
        <p:nvGraphicFramePr>
          <p:cNvPr id="6" name="Content Placeholder 2">
            <a:extLst>
              <a:ext uri="{FF2B5EF4-FFF2-40B4-BE49-F238E27FC236}">
                <a16:creationId xmlns:a16="http://schemas.microsoft.com/office/drawing/2014/main" id="{0D12CDB2-4E3D-48EF-A029-7670C30D8203}"/>
              </a:ext>
            </a:extLst>
          </p:cNvPr>
          <p:cNvGraphicFramePr>
            <a:graphicFrameLocks noGrp="1"/>
          </p:cNvGraphicFramePr>
          <p:nvPr>
            <p:ph idx="1"/>
            <p:extLst>
              <p:ext uri="{D42A27DB-BD31-4B8C-83A1-F6EECF244321}">
                <p14:modId xmlns:p14="http://schemas.microsoft.com/office/powerpoint/2010/main" val="1880456894"/>
              </p:ext>
            </p:extLst>
          </p:nvPr>
        </p:nvGraphicFramePr>
        <p:xfrm>
          <a:off x="-14488" y="1406914"/>
          <a:ext cx="8514080" cy="8744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图形 15">
            <a:extLst>
              <a:ext uri="{FF2B5EF4-FFF2-40B4-BE49-F238E27FC236}">
                <a16:creationId xmlns:a16="http://schemas.microsoft.com/office/drawing/2014/main" id="{3B32D0E2-8B20-4DF6-BFFA-C37DDA7FBB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208" y="2736538"/>
            <a:ext cx="3224058" cy="4121462"/>
          </a:xfrm>
          <a:prstGeom prst="rect">
            <a:avLst/>
          </a:prstGeom>
        </p:spPr>
      </p:pic>
      <p:pic>
        <p:nvPicPr>
          <p:cNvPr id="17" name="图片 16">
            <a:extLst>
              <a:ext uri="{FF2B5EF4-FFF2-40B4-BE49-F238E27FC236}">
                <a16:creationId xmlns:a16="http://schemas.microsoft.com/office/drawing/2014/main" id="{0D9FEAA2-F6BF-43B1-9914-4E405BEA6610}"/>
              </a:ext>
            </a:extLst>
          </p:cNvPr>
          <p:cNvPicPr>
            <a:picLocks noChangeAspect="1"/>
          </p:cNvPicPr>
          <p:nvPr/>
        </p:nvPicPr>
        <p:blipFill>
          <a:blip r:embed="rId9"/>
          <a:stretch>
            <a:fillRect/>
          </a:stretch>
        </p:blipFill>
        <p:spPr>
          <a:xfrm>
            <a:off x="8318043" y="1"/>
            <a:ext cx="3851198" cy="3382086"/>
          </a:xfrm>
          <a:prstGeom prst="rect">
            <a:avLst/>
          </a:prstGeom>
          <a:ln>
            <a:noFill/>
          </a:ln>
          <a:effectLst>
            <a:outerShdw blurRad="292100" dist="139700" dir="2700000" algn="tl" rotWithShape="0">
              <a:srgbClr val="333333">
                <a:alpha val="65000"/>
              </a:srgbClr>
            </a:outerShdw>
          </a:effectLst>
        </p:spPr>
      </p:pic>
      <p:sp>
        <p:nvSpPr>
          <p:cNvPr id="18" name="椭圆 17">
            <a:extLst>
              <a:ext uri="{FF2B5EF4-FFF2-40B4-BE49-F238E27FC236}">
                <a16:creationId xmlns:a16="http://schemas.microsoft.com/office/drawing/2014/main" id="{88408496-02C4-44FC-A387-F75E7B1B3C8A}"/>
              </a:ext>
            </a:extLst>
          </p:cNvPr>
          <p:cNvSpPr/>
          <p:nvPr/>
        </p:nvSpPr>
        <p:spPr>
          <a:xfrm rot="825304">
            <a:off x="9418398" y="2769817"/>
            <a:ext cx="764042" cy="606954"/>
          </a:xfrm>
          <a:prstGeom prst="ellipse">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numCol="1" rtlCol="0" anchor="ctr"/>
          <a:lstStyle/>
          <a:p>
            <a:pPr algn="ctr"/>
            <a:endParaRPr lang="zh-CN" dirty="0">
              <a:solidFill>
                <a:srgbClr val="00B0F0"/>
              </a:solidFill>
            </a:endParaRPr>
          </a:p>
        </p:txBody>
      </p:sp>
      <p:sp>
        <p:nvSpPr>
          <p:cNvPr id="34" name="文本框 33">
            <a:extLst>
              <a:ext uri="{FF2B5EF4-FFF2-40B4-BE49-F238E27FC236}">
                <a16:creationId xmlns:a16="http://schemas.microsoft.com/office/drawing/2014/main" id="{006EE021-DA2B-4122-AB6A-6A0099B8D045}"/>
              </a:ext>
            </a:extLst>
          </p:cNvPr>
          <p:cNvSpPr txBox="1"/>
          <p:nvPr/>
        </p:nvSpPr>
        <p:spPr>
          <a:xfrm>
            <a:off x="2757" y="6427112"/>
            <a:ext cx="2628684" cy="430887"/>
          </a:xfrm>
          <a:prstGeom prst="rect">
            <a:avLst/>
          </a:prstGeom>
          <a:solidFill>
            <a:schemeClr val="bg1">
              <a:lumMod val="95000"/>
            </a:schemeClr>
          </a:solidFill>
        </p:spPr>
        <p:txBody>
          <a:bodyPr wrap="square" numCol="1">
            <a:spAutoFit/>
          </a:bodyPr>
          <a:lstStyle/>
          <a:p>
            <a:r>
              <a:rPr lang="en-US" altLang="zh-CN" sz="1100" b="0" i="1" dirty="0">
                <a:solidFill>
                  <a:schemeClr val="tx1">
                    <a:lumMod val="95000"/>
                    <a:lumOff val="5000"/>
                  </a:schemeClr>
                </a:solidFill>
                <a:effectLst/>
                <a:latin typeface="Arial" panose="020B0604020202020204" pitchFamily="34" charset="0"/>
              </a:rPr>
              <a:t>Map of the Vosges Mountains</a:t>
            </a:r>
          </a:p>
          <a:p>
            <a:r>
              <a:rPr lang="en-US" altLang="zh-CN" sz="1100" i="1" dirty="0">
                <a:solidFill>
                  <a:schemeClr val="tx1">
                    <a:lumMod val="95000"/>
                    <a:lumOff val="5000"/>
                  </a:schemeClr>
                </a:solidFill>
              </a:rPr>
              <a:t>https://en.wikipedia.org/wiki/Vosges</a:t>
            </a:r>
            <a:endParaRPr lang="zh-CN" sz="1100" i="1" dirty="0">
              <a:solidFill>
                <a:schemeClr val="tx1">
                  <a:lumMod val="95000"/>
                  <a:lumOff val="5000"/>
                </a:schemeClr>
              </a:solidFill>
            </a:endParaRPr>
          </a:p>
        </p:txBody>
      </p:sp>
      <p:sp>
        <p:nvSpPr>
          <p:cNvPr id="36" name="灯片编号占位符 35">
            <a:extLst>
              <a:ext uri="{FF2B5EF4-FFF2-40B4-BE49-F238E27FC236}">
                <a16:creationId xmlns:a16="http://schemas.microsoft.com/office/drawing/2014/main" id="{2AAB50C5-441A-4B96-AF0D-CBE20BD072E5}"/>
              </a:ext>
            </a:extLst>
          </p:cNvPr>
          <p:cNvSpPr>
            <a:spLocks noGrp="1"/>
          </p:cNvSpPr>
          <p:nvPr>
            <p:ph type="sldNum" sz="quarter" idx="12"/>
          </p:nvPr>
        </p:nvSpPr>
        <p:spPr/>
        <p:txBody>
          <a:bodyPr numCol="1"/>
          <a:lstStyle/>
          <a:p>
            <a:fld id="{27065323-F441-4814-A85D-EDA3A478EE0A}" type="slidenum">
              <a:rPr lang="en-BE" altLang="en-BE" smtClean="0"/>
              <a:t>10</a:t>
            </a:fld>
            <a:endParaRPr lang="en-BE" altLang="en-BE"/>
          </a:p>
        </p:txBody>
      </p:sp>
      <p:pic>
        <p:nvPicPr>
          <p:cNvPr id="10" name="图片 9">
            <a:extLst>
              <a:ext uri="{FF2B5EF4-FFF2-40B4-BE49-F238E27FC236}">
                <a16:creationId xmlns:a16="http://schemas.microsoft.com/office/drawing/2014/main" id="{57D576B5-C2E7-4297-B3A5-85C36AD74C9C}"/>
              </a:ext>
            </a:extLst>
          </p:cNvPr>
          <p:cNvPicPr>
            <a:picLocks noChangeAspect="1"/>
          </p:cNvPicPr>
          <p:nvPr/>
        </p:nvPicPr>
        <p:blipFill>
          <a:blip r:embed="rId10"/>
          <a:stretch>
            <a:fillRect/>
          </a:stretch>
        </p:blipFill>
        <p:spPr>
          <a:xfrm rot="5400000">
            <a:off x="2669911" y="3185240"/>
            <a:ext cx="4121462" cy="3224059"/>
          </a:xfrm>
          <a:prstGeom prst="rect">
            <a:avLst/>
          </a:prstGeom>
        </p:spPr>
      </p:pic>
      <p:sp>
        <p:nvSpPr>
          <p:cNvPr id="23" name="椭圆 22">
            <a:extLst>
              <a:ext uri="{FF2B5EF4-FFF2-40B4-BE49-F238E27FC236}">
                <a16:creationId xmlns:a16="http://schemas.microsoft.com/office/drawing/2014/main" id="{1B4344C0-BAF1-4C05-99E0-EF7D25333583}"/>
              </a:ext>
            </a:extLst>
          </p:cNvPr>
          <p:cNvSpPr/>
          <p:nvPr/>
        </p:nvSpPr>
        <p:spPr>
          <a:xfrm>
            <a:off x="10589476" y="484734"/>
            <a:ext cx="1354299" cy="732751"/>
          </a:xfrm>
          <a:prstGeom prst="ellipse">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numCol="1" rtlCol="0" anchor="ctr"/>
          <a:lstStyle/>
          <a:p>
            <a:pPr algn="ctr"/>
            <a:endParaRPr lang="zh-CN" dirty="0"/>
          </a:p>
        </p:txBody>
      </p:sp>
      <p:sp>
        <p:nvSpPr>
          <p:cNvPr id="19" name="文本框 18">
            <a:extLst>
              <a:ext uri="{FF2B5EF4-FFF2-40B4-BE49-F238E27FC236}">
                <a16:creationId xmlns:a16="http://schemas.microsoft.com/office/drawing/2014/main" id="{23FE87F9-DA7E-41AC-830A-B8474CDC0F1C}"/>
              </a:ext>
            </a:extLst>
          </p:cNvPr>
          <p:cNvSpPr txBox="1"/>
          <p:nvPr/>
        </p:nvSpPr>
        <p:spPr>
          <a:xfrm>
            <a:off x="3114565" y="2718240"/>
            <a:ext cx="3209093" cy="2369880"/>
          </a:xfrm>
          <a:prstGeom prst="rect">
            <a:avLst/>
          </a:prstGeom>
          <a:solidFill>
            <a:schemeClr val="accent5">
              <a:lumMod val="20000"/>
              <a:lumOff val="80000"/>
            </a:schemeClr>
          </a:solidFill>
        </p:spPr>
        <p:txBody>
          <a:bodyPr wrap="square">
            <a:spAutoFit/>
          </a:bodyPr>
          <a:lstStyle/>
          <a:p>
            <a:r>
              <a:rPr lang="en-US" altLang="zh-CN" sz="1600" dirty="0">
                <a:solidFill>
                  <a:prstClr val="black">
                    <a:lumMod val="65000"/>
                    <a:lumOff val="35000"/>
                  </a:prstClr>
                </a:solidFill>
                <a:latin typeface="Arial" panose="020B0604020202020204" pitchFamily="34" charset="0"/>
                <a:ea typeface="等线" panose="02010600030101010101" pitchFamily="2" charset="-122"/>
                <a:cs typeface="Arial" panose="020B0604020202020204" pitchFamily="34" charset="0"/>
              </a:rPr>
              <a:t>The eastern part of the Pyrenees is mainly composed of </a:t>
            </a:r>
            <a:r>
              <a:rPr lang="en-US" altLang="zh-CN" b="1" dirty="0">
                <a:solidFill>
                  <a:srgbClr val="00B0F0"/>
                </a:solidFill>
                <a:latin typeface="Arial" panose="020B0604020202020204" pitchFamily="34" charset="0"/>
                <a:ea typeface="等线" panose="02010600030101010101" pitchFamily="2" charset="-122"/>
                <a:cs typeface="Arial" panose="020B0604020202020204" pitchFamily="34" charset="0"/>
              </a:rPr>
              <a:t>granite and gneiss</a:t>
            </a:r>
            <a:r>
              <a:rPr lang="en-US" altLang="zh-CN" sz="1600" dirty="0">
                <a:solidFill>
                  <a:prstClr val="black">
                    <a:lumMod val="65000"/>
                    <a:lumOff val="35000"/>
                  </a:prstClr>
                </a:solidFill>
                <a:latin typeface="Arial" panose="020B0604020202020204" pitchFamily="34" charset="0"/>
                <a:ea typeface="等线" panose="02010600030101010101" pitchFamily="2" charset="-122"/>
                <a:cs typeface="Arial" panose="020B0604020202020204" pitchFamily="34" charset="0"/>
              </a:rPr>
              <a:t>, while the western part of the granite peak is flanked by limestone layers. The granite is particularly resistant to corrosion, so the mineral content in the water in this place is very low.</a:t>
            </a:r>
            <a:endParaRPr lang="zh-CN" altLang="en-US" sz="1600" dirty="0">
              <a:solidFill>
                <a:prstClr val="black">
                  <a:lumMod val="65000"/>
                  <a:lumOff val="35000"/>
                </a:prstClr>
              </a:solidFill>
              <a:latin typeface="Arial" panose="020B0604020202020204" pitchFamily="34" charset="0"/>
              <a:ea typeface="等线" panose="02010600030101010101" pitchFamily="2" charset="-122"/>
              <a:cs typeface="Arial" panose="020B0604020202020204" pitchFamily="34" charset="0"/>
            </a:endParaRPr>
          </a:p>
        </p:txBody>
      </p:sp>
      <p:pic>
        <p:nvPicPr>
          <p:cNvPr id="14" name="图片 13">
            <a:extLst>
              <a:ext uri="{FF2B5EF4-FFF2-40B4-BE49-F238E27FC236}">
                <a16:creationId xmlns:a16="http://schemas.microsoft.com/office/drawing/2014/main" id="{E913EFCC-A960-43E3-B59D-FAB1CD301147}"/>
              </a:ext>
            </a:extLst>
          </p:cNvPr>
          <p:cNvPicPr>
            <a:picLocks noChangeAspect="1"/>
          </p:cNvPicPr>
          <p:nvPr/>
        </p:nvPicPr>
        <p:blipFill>
          <a:blip r:embed="rId11"/>
          <a:stretch>
            <a:fillRect/>
          </a:stretch>
        </p:blipFill>
        <p:spPr>
          <a:xfrm>
            <a:off x="11479071" y="2507676"/>
            <a:ext cx="690170" cy="874411"/>
          </a:xfrm>
          <a:prstGeom prst="rect">
            <a:avLst/>
          </a:prstGeom>
        </p:spPr>
      </p:pic>
      <p:sp>
        <p:nvSpPr>
          <p:cNvPr id="29" name="椭圆 28">
            <a:extLst>
              <a:ext uri="{FF2B5EF4-FFF2-40B4-BE49-F238E27FC236}">
                <a16:creationId xmlns:a16="http://schemas.microsoft.com/office/drawing/2014/main" id="{8877A334-C801-4F41-88D7-48FD95607C16}"/>
              </a:ext>
            </a:extLst>
          </p:cNvPr>
          <p:cNvSpPr/>
          <p:nvPr/>
        </p:nvSpPr>
        <p:spPr>
          <a:xfrm>
            <a:off x="11054421" y="-25436"/>
            <a:ext cx="598757" cy="32392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numCol="1" rtlCol="0" anchor="ctr"/>
          <a:lstStyle/>
          <a:p>
            <a:pPr algn="ctr"/>
            <a:endParaRPr lang="zh-CN" dirty="0">
              <a:ln>
                <a:solidFill>
                  <a:srgbClr val="C00000"/>
                </a:solidFill>
              </a:ln>
              <a:solidFill>
                <a:srgbClr val="FF0000"/>
              </a:solidFill>
            </a:endParaRPr>
          </a:p>
        </p:txBody>
      </p:sp>
      <p:pic>
        <p:nvPicPr>
          <p:cNvPr id="1028" name="Picture 4" descr="High Fens - Wikipedia">
            <a:extLst>
              <a:ext uri="{FF2B5EF4-FFF2-40B4-BE49-F238E27FC236}">
                <a16:creationId xmlns:a16="http://schemas.microsoft.com/office/drawing/2014/main" id="{3533B44F-D4D2-4F64-8C87-2BC3586627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89458" y="4270391"/>
            <a:ext cx="2895181" cy="25876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king the High Fens in Belgium • Pack to Life • Travel Blog">
            <a:extLst>
              <a:ext uri="{FF2B5EF4-FFF2-40B4-BE49-F238E27FC236}">
                <a16:creationId xmlns:a16="http://schemas.microsoft.com/office/drawing/2014/main" id="{5957F002-ECEB-4F9B-BAE6-26404DC68F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84640" y="4267200"/>
            <a:ext cx="3007360" cy="2607905"/>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2C2EBADE-23C1-4FE5-98EA-ADB6DCB603C5}"/>
              </a:ext>
            </a:extLst>
          </p:cNvPr>
          <p:cNvSpPr txBox="1"/>
          <p:nvPr/>
        </p:nvSpPr>
        <p:spPr>
          <a:xfrm>
            <a:off x="-32498" y="2718303"/>
            <a:ext cx="3133099" cy="1600438"/>
          </a:xfrm>
          <a:prstGeom prst="rect">
            <a:avLst/>
          </a:prstGeom>
          <a:solidFill>
            <a:schemeClr val="accent4">
              <a:lumMod val="20000"/>
              <a:lumOff val="80000"/>
            </a:schemeClr>
          </a:solidFill>
        </p:spPr>
        <p:txBody>
          <a:bodyPr wrap="square" numCol="1">
            <a:spAutoFit/>
          </a:bodyPr>
          <a:lstStyle/>
          <a:p>
            <a:pPr lvl="0"/>
            <a:r>
              <a:rPr lang="en-US" altLang="zh-CN" sz="1600" strike="noStrike" kern="1200" dirty="0">
                <a:solidFill>
                  <a:schemeClr val="tx1">
                    <a:lumMod val="65000"/>
                    <a:lumOff val="35000"/>
                  </a:schemeClr>
                </a:solidFill>
                <a:effectLst/>
                <a:latin typeface="Arial" panose="020B0604020202020204" pitchFamily="34" charset="0"/>
                <a:ea typeface="等线" panose="02010600030101010101" pitchFamily="2" charset="-122"/>
                <a:cs typeface="Arial" panose="020B0604020202020204" pitchFamily="34" charset="0"/>
              </a:rPr>
              <a:t>The types of rock in Vosges </a:t>
            </a:r>
            <a:r>
              <a:rPr lang="en-US" altLang="zh-CN" sz="1600" kern="1200" dirty="0">
                <a:solidFill>
                  <a:schemeClr val="tx1">
                    <a:lumMod val="65000"/>
                    <a:lumOff val="35000"/>
                  </a:schemeClr>
                </a:solidFill>
                <a:latin typeface="Arial" panose="020B0604020202020204" pitchFamily="34" charset="0"/>
                <a:ea typeface="等线" panose="02010600030101010101" pitchFamily="2" charset="-122"/>
                <a:cs typeface="Arial" panose="020B0604020202020204" pitchFamily="34" charset="0"/>
              </a:rPr>
              <a:t>are Mainly composed of </a:t>
            </a:r>
            <a:r>
              <a:rPr lang="en-US" altLang="zh-CN" b="1" kern="1200" dirty="0">
                <a:solidFill>
                  <a:srgbClr val="FFC000"/>
                </a:solidFill>
                <a:latin typeface="Arial" panose="020B0604020202020204" pitchFamily="34" charset="0"/>
                <a:ea typeface="等线" panose="02010600030101010101" pitchFamily="2" charset="-122"/>
                <a:cs typeface="Arial" panose="020B0604020202020204" pitchFamily="34" charset="0"/>
              </a:rPr>
              <a:t>sandstone and granite</a:t>
            </a:r>
            <a:r>
              <a:rPr lang="zh-CN" altLang="en-US" b="1" kern="1200" dirty="0">
                <a:solidFill>
                  <a:srgbClr val="FFC000"/>
                </a:solidFill>
                <a:latin typeface="Arial" panose="020B0604020202020204" pitchFamily="34" charset="0"/>
                <a:ea typeface="等线" panose="02010600030101010101" pitchFamily="2" charset="-122"/>
                <a:cs typeface="Arial" panose="020B0604020202020204" pitchFamily="34" charset="0"/>
              </a:rPr>
              <a:t>，</a:t>
            </a:r>
            <a:r>
              <a:rPr lang="en-US" altLang="zh-CN" sz="1600" dirty="0">
                <a:solidFill>
                  <a:schemeClr val="tx1">
                    <a:lumMod val="65000"/>
                    <a:lumOff val="35000"/>
                  </a:schemeClr>
                </a:solidFill>
                <a:latin typeface="Arial" panose="020B0604020202020204" pitchFamily="34" charset="0"/>
                <a:ea typeface="等线" panose="02010600030101010101" pitchFamily="2" charset="-122"/>
                <a:cs typeface="Arial" panose="020B0604020202020204" pitchFamily="34" charset="0"/>
              </a:rPr>
              <a:t>so it is more susceptible to corrosion and release more minerals into groundwater.</a:t>
            </a:r>
            <a:r>
              <a:rPr lang="en-US" altLang="zh-CN" sz="1600" kern="1200" dirty="0">
                <a:latin typeface="Arial" panose="020B0604020202020204" pitchFamily="34" charset="0"/>
                <a:ea typeface="等线" panose="02010600030101010101" pitchFamily="2" charset="-122"/>
                <a:cs typeface="Arial" panose="020B0604020202020204" pitchFamily="34" charset="0"/>
              </a:rPr>
              <a:t>[5]</a:t>
            </a:r>
            <a:endParaRPr lang="en-US" altLang="zh-CN" sz="1600" kern="1200" dirty="0">
              <a:latin typeface="Arial" panose="020B0604020202020204" pitchFamily="34" charset="0"/>
              <a:ea typeface="+mn-ea"/>
              <a:cs typeface="Arial" panose="020B0604020202020204" pitchFamily="34" charset="0"/>
            </a:endParaRPr>
          </a:p>
        </p:txBody>
      </p:sp>
      <p:sp>
        <p:nvSpPr>
          <p:cNvPr id="33" name="文本框 32">
            <a:extLst>
              <a:ext uri="{FF2B5EF4-FFF2-40B4-BE49-F238E27FC236}">
                <a16:creationId xmlns:a16="http://schemas.microsoft.com/office/drawing/2014/main" id="{EB0826D4-C504-4734-B9D5-8A7BF7A8CBF4}"/>
              </a:ext>
            </a:extLst>
          </p:cNvPr>
          <p:cNvSpPr txBox="1"/>
          <p:nvPr/>
        </p:nvSpPr>
        <p:spPr>
          <a:xfrm>
            <a:off x="3133577" y="6427112"/>
            <a:ext cx="2628684" cy="430887"/>
          </a:xfrm>
          <a:prstGeom prst="rect">
            <a:avLst/>
          </a:prstGeom>
          <a:solidFill>
            <a:schemeClr val="bg1">
              <a:lumMod val="95000"/>
            </a:schemeClr>
          </a:solidFill>
        </p:spPr>
        <p:txBody>
          <a:bodyPr wrap="square" numCol="1">
            <a:spAutoFit/>
          </a:bodyPr>
          <a:lstStyle/>
          <a:p>
            <a:r>
              <a:rPr lang="en-US" altLang="zh-CN" sz="1100" b="0" i="1" dirty="0">
                <a:solidFill>
                  <a:schemeClr val="tx1">
                    <a:lumMod val="95000"/>
                    <a:lumOff val="5000"/>
                  </a:schemeClr>
                </a:solidFill>
                <a:effectLst/>
                <a:latin typeface="Arial" panose="020B0604020202020204" pitchFamily="34" charset="0"/>
              </a:rPr>
              <a:t>Map of the Pyrenees Mountains</a:t>
            </a:r>
          </a:p>
          <a:p>
            <a:r>
              <a:rPr lang="en-US" altLang="zh-CN" sz="1100" i="1" dirty="0">
                <a:solidFill>
                  <a:schemeClr val="tx1">
                    <a:lumMod val="95000"/>
                    <a:lumOff val="5000"/>
                  </a:schemeClr>
                </a:solidFill>
              </a:rPr>
              <a:t>https://en.wikipedia.org/wiki/Pyrenees</a:t>
            </a:r>
            <a:endParaRPr lang="zh-CN" sz="1100" i="1" dirty="0">
              <a:solidFill>
                <a:schemeClr val="tx1">
                  <a:lumMod val="95000"/>
                  <a:lumOff val="5000"/>
                </a:schemeClr>
              </a:solidFill>
            </a:endParaRPr>
          </a:p>
        </p:txBody>
      </p:sp>
      <p:sp>
        <p:nvSpPr>
          <p:cNvPr id="35" name="文本框 34">
            <a:extLst>
              <a:ext uri="{FF2B5EF4-FFF2-40B4-BE49-F238E27FC236}">
                <a16:creationId xmlns:a16="http://schemas.microsoft.com/office/drawing/2014/main" id="{32631390-4203-448E-A931-541829E2C5C1}"/>
              </a:ext>
            </a:extLst>
          </p:cNvPr>
          <p:cNvSpPr txBox="1"/>
          <p:nvPr/>
        </p:nvSpPr>
        <p:spPr>
          <a:xfrm>
            <a:off x="7487920" y="6257835"/>
            <a:ext cx="1696719" cy="600164"/>
          </a:xfrm>
          <a:prstGeom prst="rect">
            <a:avLst/>
          </a:prstGeom>
          <a:solidFill>
            <a:schemeClr val="bg1">
              <a:lumMod val="95000"/>
            </a:schemeClr>
          </a:solidFill>
        </p:spPr>
        <p:txBody>
          <a:bodyPr wrap="square" numCol="1">
            <a:spAutoFit/>
          </a:bodyPr>
          <a:lstStyle/>
          <a:p>
            <a:r>
              <a:rPr lang="en-US" altLang="zh-CN" sz="1100" b="0" i="1" dirty="0">
                <a:solidFill>
                  <a:schemeClr val="tx1">
                    <a:lumMod val="95000"/>
                    <a:lumOff val="5000"/>
                  </a:schemeClr>
                </a:solidFill>
                <a:effectLst/>
                <a:latin typeface="Arial" panose="020B0604020202020204" pitchFamily="34" charset="0"/>
              </a:rPr>
              <a:t>Map of the High Fens</a:t>
            </a:r>
          </a:p>
          <a:p>
            <a:r>
              <a:rPr lang="en-US" altLang="zh-CN" sz="1100" i="1" dirty="0">
                <a:solidFill>
                  <a:schemeClr val="tx1">
                    <a:lumMod val="95000"/>
                    <a:lumOff val="5000"/>
                  </a:schemeClr>
                </a:solidFill>
              </a:rPr>
              <a:t>https://en.wikipedia.org/wiki/High_Fens</a:t>
            </a:r>
            <a:endParaRPr lang="zh-CN" sz="1100" i="1" dirty="0">
              <a:solidFill>
                <a:schemeClr val="tx1">
                  <a:lumMod val="95000"/>
                  <a:lumOff val="5000"/>
                </a:schemeClr>
              </a:solidFill>
            </a:endParaRPr>
          </a:p>
        </p:txBody>
      </p:sp>
      <p:sp>
        <p:nvSpPr>
          <p:cNvPr id="37" name="文本框 36">
            <a:extLst>
              <a:ext uri="{FF2B5EF4-FFF2-40B4-BE49-F238E27FC236}">
                <a16:creationId xmlns:a16="http://schemas.microsoft.com/office/drawing/2014/main" id="{D757D570-3B94-444D-8C37-5AF4E5D1BAA5}"/>
              </a:ext>
            </a:extLst>
          </p:cNvPr>
          <p:cNvSpPr txBox="1"/>
          <p:nvPr/>
        </p:nvSpPr>
        <p:spPr>
          <a:xfrm>
            <a:off x="6232636" y="4187956"/>
            <a:ext cx="2932990" cy="1877437"/>
          </a:xfrm>
          <a:prstGeom prst="rect">
            <a:avLst/>
          </a:prstGeom>
          <a:solidFill>
            <a:srgbClr val="FEDED8"/>
          </a:solidFill>
        </p:spPr>
        <p:txBody>
          <a:bodyPr wrap="square">
            <a:spAutoFit/>
          </a:bodyPr>
          <a:lstStyle/>
          <a:p>
            <a:r>
              <a:rPr lang="en-US" altLang="zh-CN" sz="1600" dirty="0">
                <a:solidFill>
                  <a:prstClr val="black">
                    <a:lumMod val="65000"/>
                    <a:lumOff val="35000"/>
                  </a:prstClr>
                </a:solidFill>
                <a:latin typeface="Arial" panose="020B0604020202020204" pitchFamily="34" charset="0"/>
                <a:ea typeface="等线" panose="02010600030101010101" pitchFamily="2" charset="-122"/>
                <a:cs typeface="Arial" panose="020B0604020202020204" pitchFamily="34" charset="0"/>
              </a:rPr>
              <a:t>The composition of the rocks in </a:t>
            </a:r>
            <a:r>
              <a:rPr lang="en-US" altLang="zh-CN" sz="1600" dirty="0" err="1">
                <a:solidFill>
                  <a:prstClr val="black">
                    <a:lumMod val="65000"/>
                    <a:lumOff val="35000"/>
                  </a:prstClr>
                </a:solidFill>
                <a:latin typeface="Arial" panose="020B0604020202020204" pitchFamily="34" charset="0"/>
                <a:ea typeface="等线" panose="02010600030101010101" pitchFamily="2" charset="-122"/>
                <a:cs typeface="Arial" panose="020B0604020202020204" pitchFamily="34" charset="0"/>
              </a:rPr>
              <a:t>Hign</a:t>
            </a:r>
            <a:r>
              <a:rPr lang="en-US" altLang="zh-CN" sz="1600" dirty="0">
                <a:solidFill>
                  <a:prstClr val="black">
                    <a:lumMod val="65000"/>
                    <a:lumOff val="35000"/>
                  </a:prstClr>
                </a:solidFill>
                <a:latin typeface="Arial" panose="020B0604020202020204" pitchFamily="34" charset="0"/>
                <a:cs typeface="Arial" panose="020B0604020202020204" pitchFamily="34" charset="0"/>
              </a:rPr>
              <a:t> Fens are </a:t>
            </a:r>
            <a:r>
              <a:rPr lang="en-US" altLang="zh-CN" b="1" dirty="0">
                <a:solidFill>
                  <a:srgbClr val="C00000"/>
                </a:solidFill>
                <a:latin typeface="Arial" panose="020B0604020202020204" pitchFamily="34" charset="0"/>
                <a:cs typeface="Arial" panose="020B0604020202020204" pitchFamily="34" charset="0"/>
              </a:rPr>
              <a:t>quartzite and phyllite</a:t>
            </a:r>
            <a:r>
              <a:rPr lang="en-US" altLang="zh-CN" sz="1600" dirty="0">
                <a:solidFill>
                  <a:prstClr val="black">
                    <a:lumMod val="65000"/>
                    <a:lumOff val="35000"/>
                  </a:prstClr>
                </a:solidFill>
                <a:latin typeface="Arial" panose="020B0604020202020204" pitchFamily="34" charset="0"/>
                <a:cs typeface="Arial" panose="020B0604020202020204" pitchFamily="34" charset="0"/>
              </a:rPr>
              <a:t>, all belong to the metamorphic </a:t>
            </a:r>
            <a:r>
              <a:rPr lang="en-US" altLang="zh-CN" sz="1600" dirty="0">
                <a:solidFill>
                  <a:schemeClr val="tx1">
                    <a:lumMod val="65000"/>
                    <a:lumOff val="35000"/>
                  </a:schemeClr>
                </a:solidFill>
                <a:latin typeface="Arial" panose="020B0604020202020204" pitchFamily="34" charset="0"/>
                <a:cs typeface="Arial" panose="020B0604020202020204" pitchFamily="34" charset="0"/>
              </a:rPr>
              <a:t>rocks that has very slow corrosion process.</a:t>
            </a:r>
            <a:endParaRPr lang="zh-CN" altLang="en-US" sz="1600" dirty="0"/>
          </a:p>
          <a:p>
            <a:endParaRPr lang="zh-CN" altLang="en-US" sz="1600" dirty="0">
              <a:solidFill>
                <a:prstClr val="black">
                  <a:lumMod val="65000"/>
                  <a:lumOff val="35000"/>
                </a:prstClr>
              </a:solidFill>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75947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4" grpId="0" animBg="1"/>
      <p:bldP spid="23" grpId="0" animBg="1"/>
      <p:bldP spid="19" grpId="0" animBg="1"/>
      <p:bldP spid="29" grpId="0" animBg="1"/>
      <p:bldP spid="28" grpId="0" animBg="1"/>
      <p:bldP spid="33" grpId="0" animBg="1"/>
      <p:bldP spid="35" grpId="0" animBg="1"/>
      <p:bldP spid="37" grpId="0" animBg="1"/>
      <p:bldP spid="3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7398-3896-48E2-965D-57785C3FCAAA}"/>
              </a:ext>
            </a:extLst>
          </p:cNvPr>
          <p:cNvSpPr>
            <a:spLocks noGrp="1"/>
          </p:cNvSpPr>
          <p:nvPr>
            <p:ph type="title"/>
          </p:nvPr>
        </p:nvSpPr>
        <p:spPr>
          <a:xfrm>
            <a:off x="165079" y="82953"/>
            <a:ext cx="8807186" cy="1325563"/>
          </a:xfrm>
        </p:spPr>
        <p:txBody>
          <a:bodyPr numCol="1">
            <a:normAutofit/>
          </a:bodyPr>
          <a:lstStyle/>
          <a:p>
            <a:r>
              <a:rPr lang="en-US" sz="3600" dirty="0">
                <a:solidFill>
                  <a:srgbClr val="A5C3C3"/>
                </a:solidFill>
                <a:latin typeface="Aharoni" panose="02010803020104030203" pitchFamily="2" charset="-79"/>
                <a:cs typeface="Aharoni" panose="02010803020104030203" pitchFamily="2" charset="-79"/>
              </a:rPr>
              <a:t>The </a:t>
            </a:r>
            <a:r>
              <a:rPr lang="en-US" sz="4000" dirty="0">
                <a:solidFill>
                  <a:srgbClr val="A5C3C3"/>
                </a:solidFill>
                <a:latin typeface="Aharoni" panose="02010803020104030203" pitchFamily="2" charset="-79"/>
                <a:cs typeface="Aharoni" panose="02010803020104030203" pitchFamily="2" charset="-79"/>
              </a:rPr>
              <a:t>correlation</a:t>
            </a:r>
            <a:r>
              <a:rPr lang="en-US" sz="3600" dirty="0">
                <a:solidFill>
                  <a:srgbClr val="A5C3C3"/>
                </a:solidFill>
                <a:latin typeface="Aharoni" panose="02010803020104030203" pitchFamily="2" charset="-79"/>
                <a:cs typeface="Aharoni" panose="02010803020104030203" pitchFamily="2" charset="-79"/>
              </a:rPr>
              <a:t> inter-element</a:t>
            </a:r>
            <a:endParaRPr lang="en-BE" altLang="en-BE" sz="3600" dirty="0">
              <a:solidFill>
                <a:srgbClr val="A5C3C3"/>
              </a:solidFill>
              <a:latin typeface="Aharoni" panose="02010803020104030203" pitchFamily="2" charset="-79"/>
              <a:cs typeface="Aharoni" panose="02010803020104030203" pitchFamily="2" charset="-79"/>
            </a:endParaRPr>
          </a:p>
        </p:txBody>
      </p:sp>
      <p:pic>
        <p:nvPicPr>
          <p:cNvPr id="9" name="图片 8">
            <a:extLst>
              <a:ext uri="{FF2B5EF4-FFF2-40B4-BE49-F238E27FC236}">
                <a16:creationId xmlns:a16="http://schemas.microsoft.com/office/drawing/2014/main" id="{9EEA6E65-8E7F-42B7-8EC7-83DC9A2E6B2D}"/>
              </a:ext>
            </a:extLst>
          </p:cNvPr>
          <p:cNvPicPr>
            <a:picLocks noChangeAspect="1"/>
          </p:cNvPicPr>
          <p:nvPr/>
        </p:nvPicPr>
        <p:blipFill>
          <a:blip r:embed="rId2"/>
          <a:stretch>
            <a:fillRect/>
          </a:stretch>
        </p:blipFill>
        <p:spPr>
          <a:xfrm>
            <a:off x="7726077" y="3564529"/>
            <a:ext cx="4145263" cy="1301818"/>
          </a:xfrm>
          <a:prstGeom prst="rect">
            <a:avLst/>
          </a:prstGeom>
        </p:spPr>
      </p:pic>
      <p:pic>
        <p:nvPicPr>
          <p:cNvPr id="11" name="图片 10">
            <a:extLst>
              <a:ext uri="{FF2B5EF4-FFF2-40B4-BE49-F238E27FC236}">
                <a16:creationId xmlns:a16="http://schemas.microsoft.com/office/drawing/2014/main" id="{24578DC4-4EE3-4BDF-B570-6D8C45CDBF59}"/>
              </a:ext>
            </a:extLst>
          </p:cNvPr>
          <p:cNvPicPr>
            <a:picLocks noChangeAspect="1"/>
          </p:cNvPicPr>
          <p:nvPr/>
        </p:nvPicPr>
        <p:blipFill>
          <a:blip r:embed="rId3"/>
          <a:stretch>
            <a:fillRect/>
          </a:stretch>
        </p:blipFill>
        <p:spPr>
          <a:xfrm>
            <a:off x="7653624" y="5033304"/>
            <a:ext cx="4320124" cy="1352263"/>
          </a:xfrm>
          <a:prstGeom prst="rect">
            <a:avLst/>
          </a:prstGeom>
        </p:spPr>
      </p:pic>
      <p:sp>
        <p:nvSpPr>
          <p:cNvPr id="12" name="文本框 11">
            <a:extLst>
              <a:ext uri="{FF2B5EF4-FFF2-40B4-BE49-F238E27FC236}">
                <a16:creationId xmlns:a16="http://schemas.microsoft.com/office/drawing/2014/main" id="{37D79E42-70A0-4C8A-AF02-841BF8D11AE6}"/>
              </a:ext>
            </a:extLst>
          </p:cNvPr>
          <p:cNvSpPr txBox="1"/>
          <p:nvPr/>
        </p:nvSpPr>
        <p:spPr>
          <a:xfrm>
            <a:off x="6777870" y="4030772"/>
            <a:ext cx="1010167"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numCol="1">
            <a:spAutoFit/>
          </a:bodyPr>
          <a:lstStyle/>
          <a:p>
            <a:pPr>
              <a:spcAft>
                <a:spcPts val="600"/>
              </a:spcAft>
            </a:pPr>
            <a:r>
              <a:rPr lang="en-US" altLang="zh-CN" kern="100" dirty="0" err="1">
                <a:latin typeface="Arial" panose="020B0604020202020204" pitchFamily="34" charset="0"/>
                <a:ea typeface="等线" panose="02010600030101010101" pitchFamily="2" charset="-122"/>
                <a:cs typeface="Arial" panose="020B0604020202020204" pitchFamily="34" charset="0"/>
              </a:rPr>
              <a:t>Contrex</a:t>
            </a:r>
            <a:endParaRPr lang="zh-CN" kern="100" dirty="0">
              <a:latin typeface="Arial" panose="020B0604020202020204" pitchFamily="34" charset="0"/>
              <a:ea typeface="等线" panose="02010600030101010101" pitchFamily="2" charset="-122"/>
              <a:cs typeface="Arial" panose="020B0604020202020204" pitchFamily="34" charset="0"/>
            </a:endParaRPr>
          </a:p>
        </p:txBody>
      </p:sp>
      <p:sp>
        <p:nvSpPr>
          <p:cNvPr id="13" name="文本框 12">
            <a:extLst>
              <a:ext uri="{FF2B5EF4-FFF2-40B4-BE49-F238E27FC236}">
                <a16:creationId xmlns:a16="http://schemas.microsoft.com/office/drawing/2014/main" id="{B3231A7D-42E4-4E47-9DAC-D2FA4E3D8FEF}"/>
              </a:ext>
            </a:extLst>
          </p:cNvPr>
          <p:cNvSpPr txBox="1"/>
          <p:nvPr/>
        </p:nvSpPr>
        <p:spPr>
          <a:xfrm>
            <a:off x="6757643" y="5524769"/>
            <a:ext cx="1010167" cy="36933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numCol="1">
            <a:spAutoFit/>
          </a:bodyPr>
          <a:lstStyle/>
          <a:p>
            <a:pPr>
              <a:spcAft>
                <a:spcPts val="600"/>
              </a:spcAft>
            </a:pPr>
            <a:r>
              <a:rPr lang="en-US" altLang="zh-CN" kern="100" dirty="0">
                <a:latin typeface="Arial" panose="020B0604020202020204" pitchFamily="34" charset="0"/>
                <a:ea typeface="等线" panose="02010600030101010101" pitchFamily="2" charset="-122"/>
                <a:cs typeface="Arial" panose="020B0604020202020204" pitchFamily="34" charset="0"/>
              </a:rPr>
              <a:t>Hepper</a:t>
            </a:r>
            <a:endParaRPr lang="zh-CN" kern="100" dirty="0">
              <a:latin typeface="Arial" panose="020B0604020202020204" pitchFamily="34" charset="0"/>
              <a:ea typeface="等线" panose="02010600030101010101" pitchFamily="2" charset="-122"/>
              <a:cs typeface="Arial" panose="020B0604020202020204" pitchFamily="34" charset="0"/>
            </a:endParaRPr>
          </a:p>
        </p:txBody>
      </p:sp>
      <p:sp>
        <p:nvSpPr>
          <p:cNvPr id="16" name="文本框 15">
            <a:extLst>
              <a:ext uri="{FF2B5EF4-FFF2-40B4-BE49-F238E27FC236}">
                <a16:creationId xmlns:a16="http://schemas.microsoft.com/office/drawing/2014/main" id="{F1573686-7253-4946-80B5-6653632D8ADA}"/>
              </a:ext>
            </a:extLst>
          </p:cNvPr>
          <p:cNvSpPr txBox="1"/>
          <p:nvPr/>
        </p:nvSpPr>
        <p:spPr>
          <a:xfrm>
            <a:off x="7964172" y="6403140"/>
            <a:ext cx="4043414" cy="261610"/>
          </a:xfrm>
          <a:prstGeom prst="rect">
            <a:avLst/>
          </a:prstGeom>
          <a:noFill/>
        </p:spPr>
        <p:txBody>
          <a:bodyPr wrap="square" numCol="1">
            <a:spAutoFit/>
          </a:bodyPr>
          <a:lstStyle/>
          <a:p>
            <a:r>
              <a:rPr lang="zh-CN" sz="1100" i="1" dirty="0">
                <a:hlinkClick r:id="rId4"/>
              </a:rPr>
              <a:t>http://mineralwaters.geo.uu.nl/world.php</a:t>
            </a:r>
            <a:r>
              <a:rPr lang="zh-CN" sz="1100" i="1" dirty="0"/>
              <a:t> </a:t>
            </a:r>
            <a:r>
              <a:rPr lang="en-US" altLang="zh-CN" sz="1100" i="1" dirty="0"/>
              <a:t>[6]</a:t>
            </a:r>
            <a:endParaRPr lang="zh-CN" sz="1100" i="1" dirty="0"/>
          </a:p>
        </p:txBody>
      </p:sp>
      <p:sp>
        <p:nvSpPr>
          <p:cNvPr id="18" name="内容占位符 17">
            <a:extLst>
              <a:ext uri="{FF2B5EF4-FFF2-40B4-BE49-F238E27FC236}">
                <a16:creationId xmlns:a16="http://schemas.microsoft.com/office/drawing/2014/main" id="{B1592B07-DFF4-4F58-848C-FE8CFB195888}"/>
              </a:ext>
            </a:extLst>
          </p:cNvPr>
          <p:cNvSpPr>
            <a:spLocks noGrp="1"/>
          </p:cNvSpPr>
          <p:nvPr>
            <p:ph idx="1"/>
          </p:nvPr>
        </p:nvSpPr>
        <p:spPr>
          <a:xfrm>
            <a:off x="184414" y="2135552"/>
            <a:ext cx="4773863" cy="4351338"/>
          </a:xfrm>
        </p:spPr>
        <p:txBody>
          <a:bodyPr numCol="1"/>
          <a:lstStyle/>
          <a:p>
            <a:endParaRPr lang="zh-CN" altLang="zh-CN" sz="1800" kern="100" dirty="0">
              <a:effectLst/>
              <a:latin typeface="Arial" panose="020B0604020202020204" pitchFamily="34" charset="0"/>
              <a:ea typeface="等线" panose="02010600030101010101" pitchFamily="2" charset="-122"/>
              <a:cs typeface="Arial" panose="020B0604020202020204" pitchFamily="34" charset="0"/>
            </a:endParaRPr>
          </a:p>
          <a:p>
            <a:endParaRPr lang="zh-CN" dirty="0"/>
          </a:p>
        </p:txBody>
      </p:sp>
      <p:sp>
        <p:nvSpPr>
          <p:cNvPr id="23" name="左大括号 22">
            <a:extLst>
              <a:ext uri="{FF2B5EF4-FFF2-40B4-BE49-F238E27FC236}">
                <a16:creationId xmlns:a16="http://schemas.microsoft.com/office/drawing/2014/main" id="{E15E690A-A648-491C-9B95-2E559DFB94A3}"/>
              </a:ext>
            </a:extLst>
          </p:cNvPr>
          <p:cNvSpPr/>
          <p:nvPr/>
        </p:nvSpPr>
        <p:spPr>
          <a:xfrm>
            <a:off x="6578629" y="4030772"/>
            <a:ext cx="86332" cy="1898328"/>
          </a:xfrm>
          <a:prstGeom prst="leftBrace">
            <a:avLst/>
          </a:prstGeom>
          <a:ln w="38100"/>
        </p:spPr>
        <p:style>
          <a:lnRef idx="1">
            <a:schemeClr val="accent4"/>
          </a:lnRef>
          <a:fillRef idx="0">
            <a:schemeClr val="accent4"/>
          </a:fillRef>
          <a:effectRef idx="0">
            <a:schemeClr val="accent4"/>
          </a:effectRef>
          <a:fontRef idx="minor">
            <a:schemeClr val="tx1"/>
          </a:fontRef>
        </p:style>
        <p:txBody>
          <a:bodyPr numCol="1" rtlCol="0" anchor="ctr"/>
          <a:lstStyle/>
          <a:p>
            <a:pPr algn="ctr"/>
            <a:endParaRPr lang="zh-CN"/>
          </a:p>
        </p:txBody>
      </p:sp>
      <p:sp>
        <p:nvSpPr>
          <p:cNvPr id="32" name="灯片编号占位符 31">
            <a:extLst>
              <a:ext uri="{FF2B5EF4-FFF2-40B4-BE49-F238E27FC236}">
                <a16:creationId xmlns:a16="http://schemas.microsoft.com/office/drawing/2014/main" id="{7826AD11-90BC-43F9-8140-55EB3F9EB7A1}"/>
              </a:ext>
            </a:extLst>
          </p:cNvPr>
          <p:cNvSpPr>
            <a:spLocks noGrp="1"/>
          </p:cNvSpPr>
          <p:nvPr>
            <p:ph type="sldNum" sz="quarter" idx="12"/>
          </p:nvPr>
        </p:nvSpPr>
        <p:spPr/>
        <p:txBody>
          <a:bodyPr numCol="1"/>
          <a:lstStyle/>
          <a:p>
            <a:fld id="{27065323-F441-4814-A85D-EDA3A478EE0A}" type="slidenum">
              <a:rPr lang="en-BE" altLang="en-BE" smtClean="0"/>
              <a:t>11</a:t>
            </a:fld>
            <a:endParaRPr lang="en-BE" altLang="en-BE" dirty="0"/>
          </a:p>
        </p:txBody>
      </p:sp>
      <p:pic>
        <p:nvPicPr>
          <p:cNvPr id="5" name="图片 4">
            <a:extLst>
              <a:ext uri="{FF2B5EF4-FFF2-40B4-BE49-F238E27FC236}">
                <a16:creationId xmlns:a16="http://schemas.microsoft.com/office/drawing/2014/main" id="{54341C3C-8242-4A67-A8AF-540961C7A317}"/>
              </a:ext>
            </a:extLst>
          </p:cNvPr>
          <p:cNvPicPr>
            <a:picLocks noChangeAspect="1"/>
          </p:cNvPicPr>
          <p:nvPr/>
        </p:nvPicPr>
        <p:blipFill rotWithShape="1">
          <a:blip r:embed="rId5"/>
          <a:srcRect l="3572"/>
          <a:stretch/>
        </p:blipFill>
        <p:spPr>
          <a:xfrm>
            <a:off x="0" y="3637281"/>
            <a:ext cx="4477254" cy="3220720"/>
          </a:xfrm>
          <a:prstGeom prst="rect">
            <a:avLst/>
          </a:prstGeom>
        </p:spPr>
      </p:pic>
      <p:pic>
        <p:nvPicPr>
          <p:cNvPr id="10" name="图片 9">
            <a:extLst>
              <a:ext uri="{FF2B5EF4-FFF2-40B4-BE49-F238E27FC236}">
                <a16:creationId xmlns:a16="http://schemas.microsoft.com/office/drawing/2014/main" id="{3D1BD7EF-D9C1-42C4-A356-C0BD87C247CE}"/>
              </a:ext>
            </a:extLst>
          </p:cNvPr>
          <p:cNvPicPr>
            <a:picLocks noChangeAspect="1"/>
          </p:cNvPicPr>
          <p:nvPr/>
        </p:nvPicPr>
        <p:blipFill rotWithShape="1">
          <a:blip r:embed="rId6"/>
          <a:srcRect t="22336"/>
          <a:stretch/>
        </p:blipFill>
        <p:spPr>
          <a:xfrm>
            <a:off x="7623329" y="706516"/>
            <a:ext cx="4343911" cy="1325563"/>
          </a:xfrm>
          <a:prstGeom prst="rect">
            <a:avLst/>
          </a:prstGeom>
        </p:spPr>
      </p:pic>
      <p:pic>
        <p:nvPicPr>
          <p:cNvPr id="17" name="图片 16">
            <a:extLst>
              <a:ext uri="{FF2B5EF4-FFF2-40B4-BE49-F238E27FC236}">
                <a16:creationId xmlns:a16="http://schemas.microsoft.com/office/drawing/2014/main" id="{E91AA79D-E2AB-4372-AE7C-A12A478C55AD}"/>
              </a:ext>
            </a:extLst>
          </p:cNvPr>
          <p:cNvPicPr>
            <a:picLocks noChangeAspect="1"/>
          </p:cNvPicPr>
          <p:nvPr/>
        </p:nvPicPr>
        <p:blipFill>
          <a:blip r:embed="rId7"/>
          <a:stretch>
            <a:fillRect/>
          </a:stretch>
        </p:blipFill>
        <p:spPr>
          <a:xfrm>
            <a:off x="7630176" y="2092775"/>
            <a:ext cx="4337064" cy="1415029"/>
          </a:xfrm>
          <a:prstGeom prst="rect">
            <a:avLst/>
          </a:prstGeom>
        </p:spPr>
      </p:pic>
      <p:sp>
        <p:nvSpPr>
          <p:cNvPr id="26" name="文本框 25">
            <a:extLst>
              <a:ext uri="{FF2B5EF4-FFF2-40B4-BE49-F238E27FC236}">
                <a16:creationId xmlns:a16="http://schemas.microsoft.com/office/drawing/2014/main" id="{2BE2DEB1-C8E5-4330-9591-680F684EDC48}"/>
              </a:ext>
            </a:extLst>
          </p:cNvPr>
          <p:cNvSpPr txBox="1"/>
          <p:nvPr/>
        </p:nvSpPr>
        <p:spPr>
          <a:xfrm>
            <a:off x="6757642" y="2662093"/>
            <a:ext cx="1206530" cy="36933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numCol="1">
            <a:spAutoFit/>
          </a:bodyPr>
          <a:lstStyle/>
          <a:p>
            <a:pPr>
              <a:spcAft>
                <a:spcPts val="600"/>
              </a:spcAft>
            </a:pPr>
            <a:r>
              <a:rPr lang="en-US" altLang="zh-CN" kern="100" dirty="0" err="1">
                <a:latin typeface="Arial" panose="020B0604020202020204" pitchFamily="34" charset="0"/>
                <a:ea typeface="等线" panose="02010600030101010101" pitchFamily="2" charset="-122"/>
                <a:cs typeface="Arial" panose="020B0604020202020204" pitchFamily="34" charset="0"/>
              </a:rPr>
              <a:t>Montclam</a:t>
            </a:r>
            <a:endParaRPr lang="zh-CN" kern="100" dirty="0">
              <a:latin typeface="Arial" panose="020B0604020202020204" pitchFamily="34" charset="0"/>
              <a:ea typeface="等线" panose="02010600030101010101" pitchFamily="2" charset="-122"/>
              <a:cs typeface="Arial" panose="020B0604020202020204" pitchFamily="34" charset="0"/>
            </a:endParaRPr>
          </a:p>
        </p:txBody>
      </p:sp>
      <p:sp>
        <p:nvSpPr>
          <p:cNvPr id="27" name="文本框 26">
            <a:extLst>
              <a:ext uri="{FF2B5EF4-FFF2-40B4-BE49-F238E27FC236}">
                <a16:creationId xmlns:a16="http://schemas.microsoft.com/office/drawing/2014/main" id="{257ED40B-4EAA-46C1-BAC7-FF13F3F3EADF}"/>
              </a:ext>
            </a:extLst>
          </p:cNvPr>
          <p:cNvSpPr txBox="1"/>
          <p:nvPr/>
        </p:nvSpPr>
        <p:spPr>
          <a:xfrm>
            <a:off x="6757643" y="1293045"/>
            <a:ext cx="1010167"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numCol="1">
            <a:spAutoFit/>
          </a:bodyPr>
          <a:lstStyle/>
          <a:p>
            <a:pPr>
              <a:spcAft>
                <a:spcPts val="600"/>
              </a:spcAft>
            </a:pPr>
            <a:r>
              <a:rPr lang="en-US" altLang="zh-CN" kern="100" dirty="0">
                <a:latin typeface="Arial" panose="020B0604020202020204" pitchFamily="34" charset="0"/>
                <a:ea typeface="等线" panose="02010600030101010101" pitchFamily="2" charset="-122"/>
                <a:cs typeface="Arial" panose="020B0604020202020204" pitchFamily="34" charset="0"/>
              </a:rPr>
              <a:t>Spa</a:t>
            </a:r>
            <a:endParaRPr lang="zh-CN" kern="100" dirty="0">
              <a:latin typeface="Arial" panose="020B0604020202020204" pitchFamily="34" charset="0"/>
              <a:ea typeface="等线" panose="02010600030101010101" pitchFamily="2" charset="-122"/>
              <a:cs typeface="Arial" panose="020B0604020202020204" pitchFamily="34" charset="0"/>
            </a:endParaRPr>
          </a:p>
        </p:txBody>
      </p:sp>
      <p:sp>
        <p:nvSpPr>
          <p:cNvPr id="28" name="左大括号 27">
            <a:extLst>
              <a:ext uri="{FF2B5EF4-FFF2-40B4-BE49-F238E27FC236}">
                <a16:creationId xmlns:a16="http://schemas.microsoft.com/office/drawing/2014/main" id="{F65C572D-AF74-4B33-A516-D7DA9DD44429}"/>
              </a:ext>
            </a:extLst>
          </p:cNvPr>
          <p:cNvSpPr/>
          <p:nvPr/>
        </p:nvSpPr>
        <p:spPr>
          <a:xfrm>
            <a:off x="6546865" y="1180356"/>
            <a:ext cx="86332" cy="1898328"/>
          </a:xfrm>
          <a:prstGeom prst="leftBrace">
            <a:avLst/>
          </a:prstGeom>
          <a:ln w="38100"/>
        </p:spPr>
        <p:style>
          <a:lnRef idx="1">
            <a:schemeClr val="accent4"/>
          </a:lnRef>
          <a:fillRef idx="0">
            <a:schemeClr val="accent4"/>
          </a:fillRef>
          <a:effectRef idx="0">
            <a:schemeClr val="accent4"/>
          </a:effectRef>
          <a:fontRef idx="minor">
            <a:schemeClr val="tx1"/>
          </a:fontRef>
        </p:style>
        <p:txBody>
          <a:bodyPr numCol="1" rtlCol="0" anchor="ctr"/>
          <a:lstStyle/>
          <a:p>
            <a:pPr algn="ctr"/>
            <a:endParaRPr lang="zh-CN"/>
          </a:p>
        </p:txBody>
      </p:sp>
      <p:sp>
        <p:nvSpPr>
          <p:cNvPr id="29" name="左大括号 28">
            <a:extLst>
              <a:ext uri="{FF2B5EF4-FFF2-40B4-BE49-F238E27FC236}">
                <a16:creationId xmlns:a16="http://schemas.microsoft.com/office/drawing/2014/main" id="{6CF21159-26D2-47D5-80D4-596501B572C3}"/>
              </a:ext>
            </a:extLst>
          </p:cNvPr>
          <p:cNvSpPr/>
          <p:nvPr/>
        </p:nvSpPr>
        <p:spPr>
          <a:xfrm>
            <a:off x="4269155" y="2086983"/>
            <a:ext cx="2138150" cy="2903784"/>
          </a:xfrm>
          <a:prstGeom prst="leftBrace">
            <a:avLst>
              <a:gd name="adj1" fmla="val 0"/>
              <a:gd name="adj2" fmla="val 34884"/>
            </a:avLst>
          </a:prstGeom>
          <a:ln w="38100"/>
        </p:spPr>
        <p:style>
          <a:lnRef idx="1">
            <a:schemeClr val="accent4"/>
          </a:lnRef>
          <a:fillRef idx="0">
            <a:schemeClr val="accent4"/>
          </a:fillRef>
          <a:effectRef idx="0">
            <a:schemeClr val="accent4"/>
          </a:effectRef>
          <a:fontRef idx="minor">
            <a:schemeClr val="tx1"/>
          </a:fontRef>
        </p:style>
        <p:txBody>
          <a:bodyPr numCol="1" rtlCol="0" anchor="ctr"/>
          <a:lstStyle/>
          <a:p>
            <a:pPr algn="ctr"/>
            <a:endParaRPr lang="zh-CN"/>
          </a:p>
        </p:txBody>
      </p:sp>
      <p:sp>
        <p:nvSpPr>
          <p:cNvPr id="20" name="文本框 19">
            <a:extLst>
              <a:ext uri="{FF2B5EF4-FFF2-40B4-BE49-F238E27FC236}">
                <a16:creationId xmlns:a16="http://schemas.microsoft.com/office/drawing/2014/main" id="{544BE91A-5012-431E-BEF6-D51FA10E546F}"/>
              </a:ext>
            </a:extLst>
          </p:cNvPr>
          <p:cNvSpPr txBox="1"/>
          <p:nvPr/>
        </p:nvSpPr>
        <p:spPr>
          <a:xfrm>
            <a:off x="3680935" y="2785887"/>
            <a:ext cx="1407459"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numCol="1">
            <a:spAutoFit/>
          </a:bodyPr>
          <a:lstStyle/>
          <a:p>
            <a:pPr marL="0" indent="0" algn="ctr">
              <a:buNone/>
            </a:pPr>
            <a:r>
              <a:rPr lang="en-US" altLang="zh-CN" sz="2000" b="1" kern="100" dirty="0">
                <a:solidFill>
                  <a:schemeClr val="tx1"/>
                </a:solidFill>
                <a:latin typeface="Arial" panose="020B0604020202020204" pitchFamily="34" charset="0"/>
                <a:ea typeface="等线" panose="02010600030101010101" pitchFamily="2" charset="-122"/>
                <a:cs typeface="Arial" panose="020B0604020202020204" pitchFamily="34" charset="0"/>
              </a:rPr>
              <a:t>Stiff diagram </a:t>
            </a:r>
          </a:p>
        </p:txBody>
      </p:sp>
      <p:sp>
        <p:nvSpPr>
          <p:cNvPr id="31" name="文本框 30">
            <a:extLst>
              <a:ext uri="{FF2B5EF4-FFF2-40B4-BE49-F238E27FC236}">
                <a16:creationId xmlns:a16="http://schemas.microsoft.com/office/drawing/2014/main" id="{684E4161-FD79-4A3C-AC70-62A6BFD0EF97}"/>
              </a:ext>
            </a:extLst>
          </p:cNvPr>
          <p:cNvSpPr txBox="1"/>
          <p:nvPr/>
        </p:nvSpPr>
        <p:spPr>
          <a:xfrm>
            <a:off x="5088394" y="4682406"/>
            <a:ext cx="1513209" cy="6463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altLang="zh-CN" dirty="0">
                <a:solidFill>
                  <a:schemeClr val="tx1">
                    <a:lumMod val="65000"/>
                    <a:lumOff val="35000"/>
                  </a:schemeClr>
                </a:solidFill>
                <a:latin typeface="Arial" panose="020B0604020202020204" pitchFamily="34" charset="0"/>
                <a:cs typeface="Arial" panose="020B0604020202020204" pitchFamily="34" charset="0"/>
              </a:rPr>
              <a:t>rich mineral content</a:t>
            </a:r>
            <a:endParaRPr lang="zh-CN" altLang="en-US" dirty="0"/>
          </a:p>
        </p:txBody>
      </p:sp>
      <p:sp>
        <p:nvSpPr>
          <p:cNvPr id="35" name="文本框 34">
            <a:extLst>
              <a:ext uri="{FF2B5EF4-FFF2-40B4-BE49-F238E27FC236}">
                <a16:creationId xmlns:a16="http://schemas.microsoft.com/office/drawing/2014/main" id="{366C2261-917D-4AFB-B299-F582792888B4}"/>
              </a:ext>
            </a:extLst>
          </p:cNvPr>
          <p:cNvSpPr txBox="1"/>
          <p:nvPr/>
        </p:nvSpPr>
        <p:spPr>
          <a:xfrm>
            <a:off x="4781408" y="1804568"/>
            <a:ext cx="1781899" cy="6463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altLang="zh-CN" dirty="0">
                <a:solidFill>
                  <a:schemeClr val="tx1">
                    <a:lumMod val="65000"/>
                    <a:lumOff val="35000"/>
                  </a:schemeClr>
                </a:solidFill>
                <a:latin typeface="Arial" panose="020B0604020202020204" pitchFamily="34" charset="0"/>
                <a:cs typeface="Arial" panose="020B0604020202020204" pitchFamily="34" charset="0"/>
              </a:rPr>
              <a:t>Very low mineral content</a:t>
            </a:r>
            <a:endParaRPr lang="zh-CN" altLang="en-US" dirty="0"/>
          </a:p>
        </p:txBody>
      </p:sp>
      <p:sp>
        <p:nvSpPr>
          <p:cNvPr id="36" name="文本框 35">
            <a:extLst>
              <a:ext uri="{FF2B5EF4-FFF2-40B4-BE49-F238E27FC236}">
                <a16:creationId xmlns:a16="http://schemas.microsoft.com/office/drawing/2014/main" id="{B9F78874-DD05-4843-A3CB-C8C8E1EF8686}"/>
              </a:ext>
            </a:extLst>
          </p:cNvPr>
          <p:cNvSpPr txBox="1"/>
          <p:nvPr/>
        </p:nvSpPr>
        <p:spPr>
          <a:xfrm>
            <a:off x="153328" y="1120676"/>
            <a:ext cx="4292840" cy="2031325"/>
          </a:xfrm>
          <a:prstGeom prst="rect">
            <a:avLst/>
          </a:prstGeom>
          <a:noFill/>
        </p:spPr>
        <p:txBody>
          <a:bodyPr wrap="square">
            <a:spAutoFit/>
          </a:bodyPr>
          <a:lstStyle/>
          <a:p>
            <a:pPr algn="just"/>
            <a:r>
              <a:rPr lang="en-US" altLang="zh-CN" sz="1800" kern="100" dirty="0">
                <a:solidFill>
                  <a:srgbClr val="2D3B45"/>
                </a:solidFill>
                <a:effectLst/>
                <a:latin typeface="Arial" panose="020B0604020202020204" pitchFamily="34" charset="0"/>
                <a:ea typeface="等线" panose="02010600030101010101" pitchFamily="2" charset="-122"/>
                <a:cs typeface="Times New Roman" panose="02020603050405020304" pitchFamily="18" charset="0"/>
              </a:rPr>
              <a:t>The stiff diagram shows clearly that the </a:t>
            </a:r>
            <a:r>
              <a:rPr lang="en-US" altLang="zh-CN" sz="1800" dirty="0">
                <a:solidFill>
                  <a:srgbClr val="C00000"/>
                </a:solidFill>
                <a:effectLst/>
                <a:latin typeface="Arial" panose="020B0604020202020204" pitchFamily="34" charset="0"/>
                <a:ea typeface="等线" panose="02010600030101010101" pitchFamily="2" charset="-122"/>
              </a:rPr>
              <a:t>Ca2+ and Mg2+ has a strong positive correlation</a:t>
            </a:r>
            <a:r>
              <a:rPr lang="en-US" altLang="zh-CN" sz="1800" kern="100" dirty="0">
                <a:solidFill>
                  <a:srgbClr val="C00000"/>
                </a:solidFill>
                <a:effectLst/>
                <a:latin typeface="Arial" panose="020B0604020202020204" pitchFamily="34" charset="0"/>
                <a:ea typeface="等线" panose="02010600030101010101" pitchFamily="2" charset="-122"/>
                <a:cs typeface="Times New Roman" panose="02020603050405020304" pitchFamily="18" charset="0"/>
              </a:rPr>
              <a:t> </a:t>
            </a:r>
            <a:r>
              <a:rPr lang="en-US" altLang="zh-CN" sz="1800" kern="100" dirty="0">
                <a:solidFill>
                  <a:srgbClr val="2D3B45"/>
                </a:solidFill>
                <a:effectLst/>
                <a:latin typeface="Arial" panose="020B0604020202020204" pitchFamily="34" charset="0"/>
                <a:ea typeface="等线" panose="02010600030101010101" pitchFamily="2" charset="-122"/>
                <a:cs typeface="Times New Roman" panose="02020603050405020304" pitchFamily="18" charset="0"/>
              </a:rPr>
              <a:t>in both the rich and very low residue water sources, besides, </a:t>
            </a:r>
            <a:r>
              <a:rPr lang="en-US" altLang="zh-CN" sz="1800" kern="100" dirty="0">
                <a:solidFill>
                  <a:srgbClr val="C00000"/>
                </a:solidFill>
                <a:effectLst/>
                <a:latin typeface="Arial" panose="020B0604020202020204" pitchFamily="34" charset="0"/>
                <a:ea typeface="等线" panose="02010600030101010101" pitchFamily="2" charset="-122"/>
                <a:cs typeface="Times New Roman" panose="02020603050405020304" pitchFamily="18" charset="0"/>
              </a:rPr>
              <a:t>sulfate ions</a:t>
            </a:r>
            <a:r>
              <a:rPr lang="en-US" altLang="zh-CN" sz="1800" kern="100" dirty="0">
                <a:solidFill>
                  <a:srgbClr val="2D3B45"/>
                </a:solidFill>
                <a:effectLst/>
                <a:latin typeface="Arial" panose="020B0604020202020204" pitchFamily="34" charset="0"/>
                <a:ea typeface="等线" panose="02010600030101010101" pitchFamily="2" charset="-122"/>
                <a:cs typeface="Times New Roman" panose="02020603050405020304" pitchFamily="18" charset="0"/>
              </a:rPr>
              <a:t> also increased with the increase of calcium and magnesium ions in rich residue water.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0524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07256-A3AC-41B1-B700-4EA908BDB025}"/>
              </a:ext>
            </a:extLst>
          </p:cNvPr>
          <p:cNvSpPr>
            <a:spLocks noGrp="1"/>
          </p:cNvSpPr>
          <p:nvPr>
            <p:ph type="title"/>
          </p:nvPr>
        </p:nvSpPr>
        <p:spPr>
          <a:xfrm>
            <a:off x="29997" y="490965"/>
            <a:ext cx="12162003" cy="1325563"/>
          </a:xfrm>
        </p:spPr>
        <p:txBody>
          <a:bodyPr numCol="1">
            <a:normAutofit/>
          </a:bodyPr>
          <a:lstStyle/>
          <a:p>
            <a:r>
              <a:rPr lang="en-US" altLang="zh-CN" sz="3600" dirty="0">
                <a:solidFill>
                  <a:srgbClr val="A5C3C3"/>
                </a:solidFill>
                <a:latin typeface="Aharoni" panose="02010803020104030203" pitchFamily="2" charset="-79"/>
                <a:cs typeface="Aharoni" panose="02010803020104030203" pitchFamily="2" charset="-79"/>
              </a:rPr>
              <a:t>Classification of mineral water – chemical compositions</a:t>
            </a:r>
            <a:endParaRPr lang="en-BE" altLang="en-BE" sz="3600" dirty="0"/>
          </a:p>
        </p:txBody>
      </p:sp>
      <p:sp>
        <p:nvSpPr>
          <p:cNvPr id="3" name="Content Placeholder 2">
            <a:extLst>
              <a:ext uri="{FF2B5EF4-FFF2-40B4-BE49-F238E27FC236}">
                <a16:creationId xmlns:a16="http://schemas.microsoft.com/office/drawing/2014/main" id="{5066CC38-A122-4308-80D7-10F145727A13}"/>
              </a:ext>
            </a:extLst>
          </p:cNvPr>
          <p:cNvSpPr>
            <a:spLocks noGrp="1"/>
          </p:cNvSpPr>
          <p:nvPr>
            <p:ph idx="1"/>
          </p:nvPr>
        </p:nvSpPr>
        <p:spPr>
          <a:xfrm rot="10800000" flipV="1">
            <a:off x="411480" y="6178524"/>
            <a:ext cx="6756400" cy="508001"/>
          </a:xfrm>
        </p:spPr>
        <p:txBody>
          <a:bodyPr numCol="1">
            <a:normAutofit/>
          </a:bodyPr>
          <a:lstStyle/>
          <a:p>
            <a:pPr marL="0" indent="0">
              <a:buNone/>
            </a:pPr>
            <a:r>
              <a:rPr lang="en-US" sz="1200" dirty="0">
                <a:solidFill>
                  <a:schemeClr val="bg2">
                    <a:lumMod val="50000"/>
                  </a:schemeClr>
                </a:solidFill>
                <a:latin typeface="Arial" panose="020B0604020202020204" pitchFamily="34" charset="0"/>
                <a:cs typeface="Arial" panose="020B0604020202020204" pitchFamily="34" charset="0"/>
              </a:rPr>
              <a:t>Normal </a:t>
            </a:r>
            <a:r>
              <a:rPr lang="zh-CN" sz="1200" dirty="0">
                <a:solidFill>
                  <a:schemeClr val="bg2">
                    <a:lumMod val="50000"/>
                  </a:schemeClr>
                </a:solidFill>
                <a:latin typeface="Arial" panose="020B0604020202020204" pitchFamily="34" charset="0"/>
                <a:cs typeface="Arial" panose="020B0604020202020204" pitchFamily="34" charset="0"/>
              </a:rPr>
              <a:t>： </a:t>
            </a:r>
            <a:r>
              <a:rPr lang="en-US" sz="1200" dirty="0">
                <a:solidFill>
                  <a:schemeClr val="bg2">
                    <a:lumMod val="50000"/>
                  </a:schemeClr>
                </a:solidFill>
                <a:latin typeface="Arial" panose="020B0604020202020204" pitchFamily="34" charset="0"/>
                <a:cs typeface="Arial" panose="020B0604020202020204" pitchFamily="34" charset="0"/>
              </a:rPr>
              <a:t>Without characteristic chemical elements</a:t>
            </a:r>
            <a:r>
              <a:rPr lang="zh-CN" sz="1200" dirty="0">
                <a:solidFill>
                  <a:schemeClr val="bg2">
                    <a:lumMod val="50000"/>
                  </a:schemeClr>
                </a:solidFill>
                <a:latin typeface="Arial" panose="020B0604020202020204" pitchFamily="34" charset="0"/>
                <a:cs typeface="Arial" panose="020B0604020202020204" pitchFamily="34" charset="0"/>
              </a:rPr>
              <a:t>，</a:t>
            </a:r>
            <a:r>
              <a:rPr lang="en-US" altLang="zh-CN" sz="1200" dirty="0">
                <a:solidFill>
                  <a:schemeClr val="bg2">
                    <a:lumMod val="50000"/>
                  </a:schemeClr>
                </a:solidFill>
                <a:latin typeface="Arial" panose="020B0604020202020204" pitchFamily="34" charset="0"/>
                <a:cs typeface="Arial" panose="020B0604020202020204" pitchFamily="34" charset="0"/>
              </a:rPr>
              <a:t>all of the chemical elements are within the normal range.</a:t>
            </a:r>
            <a:endParaRPr lang="en-US" sz="1200" dirty="0">
              <a:solidFill>
                <a:schemeClr val="bg2">
                  <a:lumMod val="50000"/>
                </a:schemeClr>
              </a:solidFill>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06F8666F-970F-4CDA-97B7-5B2FC7A1E680}"/>
              </a:ext>
            </a:extLst>
          </p:cNvPr>
          <p:cNvPicPr>
            <a:picLocks noChangeAspect="1"/>
          </p:cNvPicPr>
          <p:nvPr/>
        </p:nvPicPr>
        <p:blipFill>
          <a:blip r:embed="rId3"/>
          <a:stretch>
            <a:fillRect/>
          </a:stretch>
        </p:blipFill>
        <p:spPr>
          <a:xfrm>
            <a:off x="8849360" y="2796268"/>
            <a:ext cx="3327642" cy="3552778"/>
          </a:xfrm>
          <a:prstGeom prst="rect">
            <a:avLst/>
          </a:prstGeom>
          <a:ln>
            <a:noFill/>
          </a:ln>
          <a:effectLst>
            <a:outerShdw blurRad="292100" dist="139700" dir="2700000" algn="tl" rotWithShape="0">
              <a:srgbClr val="333333">
                <a:alpha val="65000"/>
              </a:srgbClr>
            </a:outerShdw>
          </a:effectLst>
        </p:spPr>
      </p:pic>
      <p:sp>
        <p:nvSpPr>
          <p:cNvPr id="6" name="灯片编号占位符 5">
            <a:extLst>
              <a:ext uri="{FF2B5EF4-FFF2-40B4-BE49-F238E27FC236}">
                <a16:creationId xmlns:a16="http://schemas.microsoft.com/office/drawing/2014/main" id="{760841C6-D707-4510-BFEF-3A8B927FD5E0}"/>
              </a:ext>
            </a:extLst>
          </p:cNvPr>
          <p:cNvSpPr>
            <a:spLocks noGrp="1"/>
          </p:cNvSpPr>
          <p:nvPr>
            <p:ph type="sldNum" sz="quarter" idx="12"/>
          </p:nvPr>
        </p:nvSpPr>
        <p:spPr/>
        <p:txBody>
          <a:bodyPr numCol="1"/>
          <a:lstStyle/>
          <a:p>
            <a:fld id="{27065323-F441-4814-A85D-EDA3A478EE0A}" type="slidenum">
              <a:rPr lang="en-BE" altLang="en-BE" smtClean="0"/>
              <a:t>12</a:t>
            </a:fld>
            <a:endParaRPr lang="en-BE" altLang="en-BE"/>
          </a:p>
        </p:txBody>
      </p:sp>
      <p:sp>
        <p:nvSpPr>
          <p:cNvPr id="14" name="文本框 13">
            <a:extLst>
              <a:ext uri="{FF2B5EF4-FFF2-40B4-BE49-F238E27FC236}">
                <a16:creationId xmlns:a16="http://schemas.microsoft.com/office/drawing/2014/main" id="{D2B845DE-3E70-4772-87E5-F1EE7F2B0CA8}"/>
              </a:ext>
            </a:extLst>
          </p:cNvPr>
          <p:cNvSpPr txBox="1"/>
          <p:nvPr/>
        </p:nvSpPr>
        <p:spPr>
          <a:xfrm>
            <a:off x="411480" y="2137134"/>
            <a:ext cx="6146800" cy="646331"/>
          </a:xfrm>
          <a:prstGeom prst="rect">
            <a:avLst/>
          </a:prstGeom>
          <a:noFill/>
        </p:spPr>
        <p:txBody>
          <a:bodyPr wrap="square" numCol="1">
            <a:spAutoFit/>
          </a:bodyPr>
          <a:lstStyle/>
          <a:p>
            <a:pPr marL="285750" indent="-285750">
              <a:buFont typeface="Arial" panose="020B0604020202020204" pitchFamily="34" charset="0"/>
              <a:buChar char="•"/>
            </a:pPr>
            <a:r>
              <a:rPr lang="en-US" altLang="zh-CN" sz="1800" dirty="0">
                <a:solidFill>
                  <a:schemeClr val="bg2">
                    <a:lumMod val="50000"/>
                  </a:schemeClr>
                </a:solidFill>
                <a:latin typeface="Arial" panose="020B0604020202020204" pitchFamily="34" charset="0"/>
                <a:cs typeface="Arial" panose="020B0604020202020204" pitchFamily="34" charset="0"/>
              </a:rPr>
              <a:t>The bottled mineral waters are grouped by the characteristic chemical elements:</a:t>
            </a:r>
          </a:p>
        </p:txBody>
      </p:sp>
      <p:pic>
        <p:nvPicPr>
          <p:cNvPr id="22" name="Picture 21">
            <a:extLst>
              <a:ext uri="{FF2B5EF4-FFF2-40B4-BE49-F238E27FC236}">
                <a16:creationId xmlns:a16="http://schemas.microsoft.com/office/drawing/2014/main" id="{4578434C-73E7-4C17-A4E7-557993E7BB8B}"/>
              </a:ext>
            </a:extLst>
          </p:cNvPr>
          <p:cNvPicPr>
            <a:picLocks noChangeAspect="1"/>
          </p:cNvPicPr>
          <p:nvPr/>
        </p:nvPicPr>
        <p:blipFill>
          <a:blip r:embed="rId4"/>
          <a:stretch>
            <a:fillRect/>
          </a:stretch>
        </p:blipFill>
        <p:spPr>
          <a:xfrm>
            <a:off x="14998" y="4148357"/>
            <a:ext cx="9088362" cy="2030167"/>
          </a:xfrm>
          <a:prstGeom prst="rect">
            <a:avLst/>
          </a:prstGeom>
        </p:spPr>
      </p:pic>
      <p:sp>
        <p:nvSpPr>
          <p:cNvPr id="15" name="文本框 14">
            <a:extLst>
              <a:ext uri="{FF2B5EF4-FFF2-40B4-BE49-F238E27FC236}">
                <a16:creationId xmlns:a16="http://schemas.microsoft.com/office/drawing/2014/main" id="{639D4518-0649-49F2-8174-4D373A4747E7}"/>
              </a:ext>
            </a:extLst>
          </p:cNvPr>
          <p:cNvSpPr txBox="1"/>
          <p:nvPr/>
        </p:nvSpPr>
        <p:spPr>
          <a:xfrm>
            <a:off x="14998" y="3816642"/>
            <a:ext cx="6396676" cy="307777"/>
          </a:xfrm>
          <a:prstGeom prst="rect">
            <a:avLst/>
          </a:prstGeom>
          <a:noFill/>
        </p:spPr>
        <p:txBody>
          <a:bodyPr wrap="square" numCol="1">
            <a:spAutoFit/>
          </a:bodyPr>
          <a:lstStyle/>
          <a:p>
            <a:r>
              <a:rPr lang="en-US" altLang="zh-CN" sz="1400" b="0" i="0" dirty="0">
                <a:solidFill>
                  <a:srgbClr val="000000"/>
                </a:solidFill>
                <a:effectLst/>
                <a:latin typeface="Arial" panose="020B0604020202020204" pitchFamily="34" charset="0"/>
                <a:cs typeface="Arial" panose="020B0604020202020204" pitchFamily="34" charset="0"/>
              </a:rPr>
              <a:t>Table 4 – The mineral water groups divided by characteristics of chemicals</a:t>
            </a:r>
            <a:endParaRPr lang="zh-CN" sz="1400" dirty="0"/>
          </a:p>
        </p:txBody>
      </p:sp>
    </p:spTree>
    <p:extLst>
      <p:ext uri="{BB962C8B-B14F-4D97-AF65-F5344CB8AC3E}">
        <p14:creationId xmlns:p14="http://schemas.microsoft.com/office/powerpoint/2010/main" val="1587562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1C1C60A-5C2F-462D-8A76-5998C13577AB}"/>
              </a:ext>
            </a:extLst>
          </p:cNvPr>
          <p:cNvSpPr txBox="1">
            <a:spLocks/>
          </p:cNvSpPr>
          <p:nvPr/>
        </p:nvSpPr>
        <p:spPr>
          <a:xfrm>
            <a:off x="1007954" y="3756"/>
            <a:ext cx="9612672" cy="1690359"/>
          </a:xfrm>
          <a:prstGeom prst="rect">
            <a:avLst/>
          </a:prstGeom>
        </p:spPr>
        <p:txBody>
          <a:bodyPr vert="horz" lIns="91440" tIns="45720" rIns="91440" bIns="45720" numCol="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a:solidFill>
                  <a:srgbClr val="A5C3C3"/>
                </a:solidFill>
                <a:latin typeface="Aharoni" panose="02010803020104030203" pitchFamily="2" charset="-79"/>
                <a:cs typeface="Aharoni" panose="02010803020104030203" pitchFamily="2" charset="-79"/>
              </a:rPr>
              <a:t>Classification of mineral water - pH</a:t>
            </a:r>
          </a:p>
        </p:txBody>
      </p:sp>
      <p:sp>
        <p:nvSpPr>
          <p:cNvPr id="3" name="Content Placeholder 2">
            <a:extLst>
              <a:ext uri="{FF2B5EF4-FFF2-40B4-BE49-F238E27FC236}">
                <a16:creationId xmlns:a16="http://schemas.microsoft.com/office/drawing/2014/main" id="{FF235A49-C672-4BA4-B274-628F002ECE2A}"/>
              </a:ext>
            </a:extLst>
          </p:cNvPr>
          <p:cNvSpPr>
            <a:spLocks noGrp="1"/>
          </p:cNvSpPr>
          <p:nvPr>
            <p:ph idx="1"/>
          </p:nvPr>
        </p:nvSpPr>
        <p:spPr>
          <a:xfrm>
            <a:off x="209934" y="1124823"/>
            <a:ext cx="9357360" cy="1449650"/>
          </a:xfrm>
        </p:spPr>
        <p:txBody>
          <a:bodyPr vert="horz" lIns="91440" tIns="45720" rIns="91440" bIns="45720" numCol="1" rtlCol="0" anchor="ctr">
            <a:noAutofit/>
          </a:bodyPr>
          <a:lstStyle/>
          <a:p>
            <a:r>
              <a:rPr lang="en-US" altLang="zh-CN" sz="1600" dirty="0">
                <a:latin typeface="Arial" panose="020B0604020202020204" pitchFamily="34" charset="0"/>
                <a:cs typeface="Arial" panose="020B0604020202020204" pitchFamily="34" charset="0"/>
              </a:rPr>
              <a:t>Low pH water may have a bitter or metallic taste;</a:t>
            </a:r>
          </a:p>
          <a:p>
            <a:r>
              <a:rPr lang="en-US" altLang="zh-CN" sz="1600" dirty="0">
                <a:latin typeface="Arial" panose="020B0604020202020204" pitchFamily="34" charset="0"/>
                <a:cs typeface="Arial" panose="020B0604020202020204" pitchFamily="34" charset="0"/>
              </a:rPr>
              <a:t>Water with low pH is often corrosive;</a:t>
            </a:r>
          </a:p>
          <a:p>
            <a:r>
              <a:rPr lang="en-US" altLang="zh-CN" sz="1600" dirty="0">
                <a:latin typeface="Arial" panose="020B0604020202020204" pitchFamily="34" charset="0"/>
                <a:cs typeface="Arial" panose="020B0604020202020204" pitchFamily="34" charset="0"/>
              </a:rPr>
              <a:t>Indicates the presence of acidic waste from mine drainage systems or other sources [7]</a:t>
            </a:r>
          </a:p>
        </p:txBody>
      </p:sp>
      <p:sp>
        <p:nvSpPr>
          <p:cNvPr id="71" name="Rectangle 7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36855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263370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146" name="Picture 2" descr="Skin pH Why is it Important | Protect Baby Skin">
            <a:extLst>
              <a:ext uri="{FF2B5EF4-FFF2-40B4-BE49-F238E27FC236}">
                <a16:creationId xmlns:a16="http://schemas.microsoft.com/office/drawing/2014/main" id="{D43473DE-92AD-4AE2-AEDC-B0E2FF1DB5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2219078" y="3153063"/>
            <a:ext cx="7631928" cy="2512183"/>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a:extLst>
              <a:ext uri="{FF2B5EF4-FFF2-40B4-BE49-F238E27FC236}">
                <a16:creationId xmlns:a16="http://schemas.microsoft.com/office/drawing/2014/main" id="{C050FE27-4AEA-4073-8FCE-61505EB9E6DC}"/>
              </a:ext>
            </a:extLst>
          </p:cNvPr>
          <p:cNvSpPr>
            <a:spLocks noGrp="1"/>
          </p:cNvSpPr>
          <p:nvPr>
            <p:ph type="sldNum" sz="quarter" idx="12"/>
          </p:nvPr>
        </p:nvSpPr>
        <p:spPr>
          <a:xfrm>
            <a:off x="10853928" y="6356350"/>
            <a:ext cx="685800" cy="365125"/>
          </a:xfrm>
        </p:spPr>
        <p:txBody>
          <a:bodyPr vert="horz" lIns="91440" tIns="45720" rIns="91440" bIns="45720" numCol="1" rtlCol="0" anchor="ctr">
            <a:normAutofit/>
          </a:bodyPr>
          <a:lstStyle/>
          <a:p>
            <a:pPr algn="l">
              <a:spcAft>
                <a:spcPts val="600"/>
              </a:spcAft>
            </a:pPr>
            <a:fld id="{27065323-F441-4814-A85D-EDA3A478EE0A}" type="slidenum">
              <a:rPr lang="en-US">
                <a:solidFill>
                  <a:srgbClr val="595959"/>
                </a:solidFill>
              </a:rPr>
              <a:pPr algn="l">
                <a:spcAft>
                  <a:spcPts val="600"/>
                </a:spcAft>
              </a:pPr>
              <a:t>13</a:t>
            </a:fld>
            <a:endParaRPr lang="en-US">
              <a:solidFill>
                <a:srgbClr val="595959"/>
              </a:solidFill>
            </a:endParaRPr>
          </a:p>
        </p:txBody>
      </p:sp>
      <p:sp>
        <p:nvSpPr>
          <p:cNvPr id="23" name="文本框 22">
            <a:extLst>
              <a:ext uri="{FF2B5EF4-FFF2-40B4-BE49-F238E27FC236}">
                <a16:creationId xmlns:a16="http://schemas.microsoft.com/office/drawing/2014/main" id="{2B9C95AB-C567-4890-850C-1712B6E22ABB}"/>
              </a:ext>
            </a:extLst>
          </p:cNvPr>
          <p:cNvSpPr txBox="1"/>
          <p:nvPr/>
        </p:nvSpPr>
        <p:spPr>
          <a:xfrm>
            <a:off x="4640048" y="3578030"/>
            <a:ext cx="749720" cy="307777"/>
          </a:xfrm>
          <a:prstGeom prst="rect">
            <a:avLst/>
          </a:prstGeom>
          <a:noFill/>
        </p:spPr>
        <p:txBody>
          <a:bodyPr wrap="square" numCol="1">
            <a:spAutoFit/>
          </a:bodyPr>
          <a:lstStyle/>
          <a:p>
            <a:pPr algn="ctr"/>
            <a:r>
              <a:rPr lang="en-US" altLang="zh-CN" sz="1400" b="1" dirty="0">
                <a:solidFill>
                  <a:schemeClr val="tx1"/>
                </a:solidFill>
                <a:effectLst/>
                <a:latin typeface="Arial" panose="020B0604020202020204" pitchFamily="34" charset="0"/>
                <a:cs typeface="Arial" panose="020B0604020202020204" pitchFamily="34" charset="0"/>
              </a:rPr>
              <a:t>OGEU</a:t>
            </a:r>
            <a:endParaRPr lang="zh-CN" sz="1400" dirty="0">
              <a:solidFill>
                <a:schemeClr val="tx1"/>
              </a:solidFill>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D2429D5C-BC7F-415A-B21C-1B457968D88E}"/>
              </a:ext>
            </a:extLst>
          </p:cNvPr>
          <p:cNvSpPr txBox="1"/>
          <p:nvPr/>
        </p:nvSpPr>
        <p:spPr>
          <a:xfrm>
            <a:off x="5246959" y="3766843"/>
            <a:ext cx="670560" cy="307777"/>
          </a:xfrm>
          <a:prstGeom prst="rect">
            <a:avLst/>
          </a:prstGeom>
          <a:noFill/>
        </p:spPr>
        <p:txBody>
          <a:bodyPr wrap="square" numCol="1">
            <a:spAutoFit/>
          </a:bodyPr>
          <a:lstStyle/>
          <a:p>
            <a:r>
              <a:rPr lang="en-US" altLang="zh-CN" sz="1400" b="1" dirty="0">
                <a:solidFill>
                  <a:schemeClr val="tx1"/>
                </a:solidFill>
                <a:effectLst/>
                <a:latin typeface="Arial" panose="020B0604020202020204" pitchFamily="34" charset="0"/>
                <a:cs typeface="Arial" panose="020B0604020202020204" pitchFamily="34" charset="0"/>
              </a:rPr>
              <a:t>Spa</a:t>
            </a:r>
            <a:endParaRPr lang="zh-CN" sz="1400" dirty="0">
              <a:solidFill>
                <a:schemeClr val="tx1"/>
              </a:solidFill>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D177F0E2-E403-4E7A-B310-C36D2788CC02}"/>
              </a:ext>
            </a:extLst>
          </p:cNvPr>
          <p:cNvSpPr txBox="1"/>
          <p:nvPr/>
        </p:nvSpPr>
        <p:spPr>
          <a:xfrm>
            <a:off x="5479010" y="4053306"/>
            <a:ext cx="670560" cy="523220"/>
          </a:xfrm>
          <a:prstGeom prst="rect">
            <a:avLst/>
          </a:prstGeom>
          <a:noFill/>
        </p:spPr>
        <p:txBody>
          <a:bodyPr wrap="square" numCol="1">
            <a:spAutoFit/>
          </a:bodyPr>
          <a:lstStyle/>
          <a:p>
            <a:r>
              <a:rPr lang="en-US" altLang="zh-CN" sz="1400" b="1" dirty="0">
                <a:solidFill>
                  <a:schemeClr val="tx1"/>
                </a:solidFill>
                <a:effectLst/>
                <a:latin typeface="Arial" panose="020B0604020202020204" pitchFamily="34" charset="0"/>
                <a:cs typeface="Arial" panose="020B0604020202020204" pitchFamily="34" charset="0"/>
              </a:rPr>
              <a:t>Montcalm</a:t>
            </a:r>
            <a:endParaRPr lang="zh-CN" sz="1400" dirty="0">
              <a:solidFill>
                <a:schemeClr val="tx1"/>
              </a:solidFill>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E2C93B39-C5F1-4A36-A856-A1AB61356AE0}"/>
              </a:ext>
            </a:extLst>
          </p:cNvPr>
          <p:cNvSpPr txBox="1"/>
          <p:nvPr/>
        </p:nvSpPr>
        <p:spPr>
          <a:xfrm>
            <a:off x="5866340" y="4407754"/>
            <a:ext cx="833118" cy="523220"/>
          </a:xfrm>
          <a:prstGeom prst="rect">
            <a:avLst/>
          </a:prstGeom>
          <a:noFill/>
        </p:spPr>
        <p:txBody>
          <a:bodyPr wrap="square" numCol="1">
            <a:spAutoFit/>
          </a:bodyPr>
          <a:lstStyle/>
          <a:p>
            <a:r>
              <a:rPr lang="en-US" altLang="zh-CN" sz="1400" b="1" dirty="0">
                <a:solidFill>
                  <a:schemeClr val="tx1"/>
                </a:solidFill>
                <a:effectLst/>
                <a:latin typeface="Arial" panose="020B0604020202020204" pitchFamily="34" charset="0"/>
                <a:cs typeface="Arial" panose="020B0604020202020204" pitchFamily="34" charset="0"/>
              </a:rPr>
              <a:t>Other Brands</a:t>
            </a:r>
            <a:endParaRPr lang="zh-CN" sz="1400" dirty="0">
              <a:solidFill>
                <a:schemeClr val="tx1"/>
              </a:solidFill>
              <a:latin typeface="Arial" panose="020B0604020202020204" pitchFamily="34" charset="0"/>
              <a:cs typeface="Arial" panose="020B0604020202020204" pitchFamily="34" charset="0"/>
            </a:endParaRPr>
          </a:p>
        </p:txBody>
      </p:sp>
      <p:sp>
        <p:nvSpPr>
          <p:cNvPr id="22" name="椭圆 21">
            <a:extLst>
              <a:ext uri="{FF2B5EF4-FFF2-40B4-BE49-F238E27FC236}">
                <a16:creationId xmlns:a16="http://schemas.microsoft.com/office/drawing/2014/main" id="{A5F77478-D53A-4C74-A257-C4DBDA5232FD}"/>
              </a:ext>
            </a:extLst>
          </p:cNvPr>
          <p:cNvSpPr/>
          <p:nvPr/>
        </p:nvSpPr>
        <p:spPr>
          <a:xfrm>
            <a:off x="4640048" y="3271520"/>
            <a:ext cx="838962" cy="781786"/>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numCol="1" rtlCol="0" anchor="ctr"/>
          <a:lstStyle/>
          <a:p>
            <a:pPr algn="ctr"/>
            <a:endParaRPr lang="zh-CN"/>
          </a:p>
        </p:txBody>
      </p:sp>
      <p:sp>
        <p:nvSpPr>
          <p:cNvPr id="14" name="文本框 13">
            <a:extLst>
              <a:ext uri="{FF2B5EF4-FFF2-40B4-BE49-F238E27FC236}">
                <a16:creationId xmlns:a16="http://schemas.microsoft.com/office/drawing/2014/main" id="{09DE295E-CFA9-4AD2-904F-093F74C7C36B}"/>
              </a:ext>
            </a:extLst>
          </p:cNvPr>
          <p:cNvSpPr txBox="1"/>
          <p:nvPr/>
        </p:nvSpPr>
        <p:spPr>
          <a:xfrm>
            <a:off x="8506891" y="1443841"/>
            <a:ext cx="3466393" cy="203132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zh-CN" altLang="en-US" dirty="0">
                <a:solidFill>
                  <a:schemeClr val="tx1">
                    <a:lumMod val="75000"/>
                    <a:lumOff val="25000"/>
                  </a:schemeClr>
                </a:solidFill>
              </a:rPr>
              <a:t>The Pyrenees has some favorable lithology and climatic conditions (iron-rich parent material) for the formation of acid sulfate soils (ASS). The </a:t>
            </a:r>
            <a:r>
              <a:rPr lang="en-US" altLang="zh-CN" dirty="0">
                <a:solidFill>
                  <a:schemeClr val="tx1">
                    <a:lumMod val="75000"/>
                    <a:lumOff val="25000"/>
                  </a:schemeClr>
                </a:solidFill>
              </a:rPr>
              <a:t>low</a:t>
            </a:r>
            <a:r>
              <a:rPr lang="zh-CN" altLang="en-US" dirty="0">
                <a:solidFill>
                  <a:schemeClr val="tx1">
                    <a:lumMod val="75000"/>
                    <a:lumOff val="25000"/>
                  </a:schemeClr>
                </a:solidFill>
              </a:rPr>
              <a:t> pH may be due to newly formed pyrite or cambros in the soil- Oxidation of the pyrite</a:t>
            </a:r>
          </a:p>
        </p:txBody>
      </p:sp>
    </p:spTree>
    <p:extLst>
      <p:ext uri="{BB962C8B-B14F-4D97-AF65-F5344CB8AC3E}">
        <p14:creationId xmlns:p14="http://schemas.microsoft.com/office/powerpoint/2010/main" val="2310257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E07256-A3AC-41B1-B700-4EA908BDB025}"/>
              </a:ext>
            </a:extLst>
          </p:cNvPr>
          <p:cNvSpPr>
            <a:spLocks noGrp="1"/>
          </p:cNvSpPr>
          <p:nvPr>
            <p:ph type="title"/>
          </p:nvPr>
        </p:nvSpPr>
        <p:spPr>
          <a:xfrm>
            <a:off x="643467" y="647243"/>
            <a:ext cx="10905066" cy="1135737"/>
          </a:xfrm>
        </p:spPr>
        <p:txBody>
          <a:bodyPr numCol="1">
            <a:noAutofit/>
          </a:bodyPr>
          <a:lstStyle/>
          <a:p>
            <a:r>
              <a:rPr lang="en-US" sz="3600" dirty="0">
                <a:solidFill>
                  <a:srgbClr val="A5C3C3"/>
                </a:solidFill>
                <a:latin typeface="Aharoni" panose="02010803020104030203" pitchFamily="2" charset="-79"/>
                <a:cs typeface="Aharoni" panose="02010803020104030203" pitchFamily="2" charset="-79"/>
              </a:rPr>
              <a:t>T</a:t>
            </a:r>
            <a:r>
              <a:rPr lang="en-US" altLang="zh-CN" sz="3600" dirty="0">
                <a:solidFill>
                  <a:srgbClr val="A5C3C3"/>
                </a:solidFill>
                <a:latin typeface="Aharoni" panose="02010803020104030203" pitchFamily="2" charset="-79"/>
                <a:cs typeface="Aharoni" panose="02010803020104030203" pitchFamily="2" charset="-79"/>
              </a:rPr>
              <a:t>he Health Effects of the different mineral waters </a:t>
            </a:r>
            <a:endParaRPr lang="en-BE" altLang="en-BE" sz="3600" dirty="0">
              <a:solidFill>
                <a:srgbClr val="A5C3C3"/>
              </a:solidFill>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5066CC38-A122-4308-80D7-10F145727A13}"/>
              </a:ext>
            </a:extLst>
          </p:cNvPr>
          <p:cNvSpPr>
            <a:spLocks noGrp="1"/>
          </p:cNvSpPr>
          <p:nvPr>
            <p:ph idx="1"/>
          </p:nvPr>
        </p:nvSpPr>
        <p:spPr>
          <a:xfrm>
            <a:off x="643468" y="1782981"/>
            <a:ext cx="6001171" cy="4393982"/>
          </a:xfrm>
        </p:spPr>
        <p:txBody>
          <a:bodyPr numCol="1">
            <a:normAutofit/>
          </a:bodyPr>
          <a:lstStyle/>
          <a:p>
            <a:pPr marL="0" indent="0">
              <a:buNone/>
            </a:pPr>
            <a:r>
              <a:rPr lang="en-US" altLang="zh-CN" sz="1400" dirty="0">
                <a:latin typeface="Arial" panose="020B0604020202020204" pitchFamily="34" charset="0"/>
                <a:cs typeface="Arial" panose="020B0604020202020204" pitchFamily="34" charset="0"/>
              </a:rPr>
              <a:t>MAGNESIAC, BICARBONATE: Promote digestion; </a:t>
            </a:r>
          </a:p>
          <a:p>
            <a:pPr marL="0" indent="0">
              <a:buNone/>
            </a:pPr>
            <a:r>
              <a:rPr lang="en-US" altLang="zh-CN" sz="1400" dirty="0" err="1">
                <a:latin typeface="Arial Black" panose="020B0A04020102020204" pitchFamily="34" charset="0"/>
                <a:cs typeface="Arial" panose="020B0604020202020204" pitchFamily="34" charset="0"/>
              </a:rPr>
              <a:t>Contrex</a:t>
            </a:r>
            <a:r>
              <a:rPr lang="en-US" altLang="zh-CN" sz="1400" dirty="0">
                <a:latin typeface="Arial Black" panose="020B0A04020102020204" pitchFamily="34" charset="0"/>
                <a:cs typeface="Arial" panose="020B0604020202020204" pitchFamily="34" charset="0"/>
              </a:rPr>
              <a:t>, </a:t>
            </a:r>
            <a:r>
              <a:rPr lang="en-US" altLang="zh-CN" sz="1400" dirty="0" err="1">
                <a:latin typeface="Arial Black" panose="020B0A04020102020204" pitchFamily="34" charset="0"/>
                <a:cs typeface="Arial" panose="020B0604020202020204" pitchFamily="34" charset="0"/>
              </a:rPr>
              <a:t>Hepar</a:t>
            </a:r>
            <a:endParaRPr lang="en-US" altLang="zh-CN" sz="1400" dirty="0">
              <a:latin typeface="Arial Black" panose="020B0A04020102020204" pitchFamily="34" charset="0"/>
              <a:cs typeface="Arial" panose="020B0604020202020204" pitchFamily="34" charset="0"/>
            </a:endParaRPr>
          </a:p>
          <a:p>
            <a:pPr marL="0" indent="0">
              <a:buNone/>
            </a:pPr>
            <a:r>
              <a:rPr lang="en-US" altLang="zh-CN" sz="1400" dirty="0">
                <a:latin typeface="Arial" panose="020B0604020202020204" pitchFamily="34" charset="0"/>
                <a:cs typeface="Arial" panose="020B0604020202020204" pitchFamily="34" charset="0"/>
              </a:rPr>
              <a:t>CALCIC: Help to prevent osteoporosis and hypertension  </a:t>
            </a:r>
          </a:p>
          <a:p>
            <a:pPr marL="0" indent="0">
              <a:buNone/>
            </a:pPr>
            <a:r>
              <a:rPr lang="en-US" altLang="zh-CN" sz="1400" dirty="0" err="1">
                <a:latin typeface="Arial Black" panose="020B0A04020102020204" pitchFamily="34" charset="0"/>
                <a:cs typeface="Arial" panose="020B0604020202020204" pitchFamily="34" charset="0"/>
              </a:rPr>
              <a:t>Contrex</a:t>
            </a:r>
            <a:r>
              <a:rPr lang="en-US" altLang="zh-CN" sz="1400" dirty="0">
                <a:latin typeface="Arial Black" panose="020B0A04020102020204" pitchFamily="34" charset="0"/>
                <a:cs typeface="Arial" panose="020B0604020202020204" pitchFamily="34" charset="0"/>
              </a:rPr>
              <a:t>, Vittel</a:t>
            </a:r>
            <a:r>
              <a:rPr lang="zh-CN" sz="1400" dirty="0">
                <a:latin typeface="Arial Black" panose="020B0A04020102020204" pitchFamily="34" charset="0"/>
                <a:cs typeface="Arial" panose="020B0604020202020204" pitchFamily="34" charset="0"/>
              </a:rPr>
              <a:t>，</a:t>
            </a:r>
            <a:r>
              <a:rPr lang="en-US" altLang="zh-CN" sz="1400" dirty="0" err="1">
                <a:latin typeface="Arial Black" panose="020B0A04020102020204" pitchFamily="34" charset="0"/>
                <a:cs typeface="Arial" panose="020B0604020202020204" pitchFamily="34" charset="0"/>
              </a:rPr>
              <a:t>Hepar</a:t>
            </a:r>
            <a:endParaRPr lang="en-US" altLang="zh-CN" sz="1400" dirty="0">
              <a:latin typeface="Arial Black" panose="020B0A04020102020204" pitchFamily="34" charset="0"/>
              <a:cs typeface="Arial" panose="020B0604020202020204" pitchFamily="34" charset="0"/>
            </a:endParaRPr>
          </a:p>
          <a:p>
            <a:pPr marL="0" indent="0">
              <a:buNone/>
            </a:pPr>
            <a:r>
              <a:rPr lang="en-US" altLang="zh-CN" sz="1400" dirty="0">
                <a:latin typeface="Arial" panose="020B0604020202020204" pitchFamily="34" charset="0"/>
                <a:cs typeface="Arial" panose="020B0604020202020204" pitchFamily="34" charset="0"/>
              </a:rPr>
              <a:t>SODIUM-RICH: Suggested for intense physical activity;</a:t>
            </a:r>
          </a:p>
          <a:p>
            <a:pPr marL="0" indent="0">
              <a:buNone/>
            </a:pPr>
            <a:r>
              <a:rPr lang="en-US" altLang="zh-CN" sz="1400" dirty="0">
                <a:latin typeface="Arial" panose="020B0604020202020204" pitchFamily="34" charset="0"/>
                <a:cs typeface="Arial" panose="020B0604020202020204" pitchFamily="34" charset="0"/>
              </a:rPr>
              <a:t>LOW-SODIUM: Suggested in case of hypertension </a:t>
            </a:r>
          </a:p>
          <a:p>
            <a:pPr marL="0" indent="0">
              <a:buNone/>
            </a:pPr>
            <a:r>
              <a:rPr lang="en-US" altLang="zh-CN" sz="1400" dirty="0">
                <a:latin typeface="Arial Black" panose="020B0A04020102020204" pitchFamily="34" charset="0"/>
                <a:cs typeface="Arial" panose="020B0604020202020204" pitchFamily="34" charset="0"/>
              </a:rPr>
              <a:t>Montcalm, </a:t>
            </a:r>
            <a:r>
              <a:rPr lang="en-US" altLang="zh-CN" sz="1400" dirty="0" err="1">
                <a:latin typeface="Arial Black" panose="020B0A04020102020204" pitchFamily="34" charset="0"/>
                <a:cs typeface="Arial" panose="020B0604020202020204" pitchFamily="34" charset="0"/>
              </a:rPr>
              <a:t>Contrex</a:t>
            </a:r>
            <a:r>
              <a:rPr lang="en-US" altLang="zh-CN" sz="1400" dirty="0">
                <a:latin typeface="Arial Black" panose="020B0A04020102020204" pitchFamily="34" charset="0"/>
                <a:cs typeface="Arial" panose="020B0604020202020204" pitchFamily="34" charset="0"/>
              </a:rPr>
              <a:t>, Vittel, Evian, </a:t>
            </a:r>
            <a:r>
              <a:rPr lang="en-US" altLang="zh-CN" sz="1400" dirty="0" err="1">
                <a:latin typeface="Arial Black" panose="020B0A04020102020204" pitchFamily="34" charset="0"/>
                <a:cs typeface="Arial" panose="020B0604020202020204" pitchFamily="34" charset="0"/>
              </a:rPr>
              <a:t>Valvert</a:t>
            </a:r>
            <a:r>
              <a:rPr lang="en-US" altLang="zh-CN" sz="1400" dirty="0">
                <a:latin typeface="Arial Black" panose="020B0A04020102020204" pitchFamily="34" charset="0"/>
                <a:cs typeface="Arial" panose="020B0604020202020204" pitchFamily="34" charset="0"/>
              </a:rPr>
              <a:t> …</a:t>
            </a:r>
          </a:p>
          <a:p>
            <a:pPr marL="0" indent="0">
              <a:buNone/>
            </a:pPr>
            <a:r>
              <a:rPr lang="en-US" altLang="zh-CN" sz="1400" dirty="0">
                <a:latin typeface="Arial" panose="020B0604020202020204" pitchFamily="34" charset="0"/>
                <a:cs typeface="Arial" panose="020B0604020202020204" pitchFamily="34" charset="0"/>
              </a:rPr>
              <a:t>SULPHATE: Lightly laxative; suggested for hepatobiliary diseases.</a:t>
            </a:r>
          </a:p>
          <a:p>
            <a:pPr marL="0" indent="0">
              <a:buNone/>
            </a:pPr>
            <a:r>
              <a:rPr lang="en-US" altLang="zh-CN" sz="1400" dirty="0" err="1">
                <a:latin typeface="Arial Black" panose="020B0A04020102020204" pitchFamily="34" charset="0"/>
                <a:cs typeface="Arial" panose="020B0604020202020204" pitchFamily="34" charset="0"/>
              </a:rPr>
              <a:t>Hepar</a:t>
            </a:r>
            <a:endParaRPr lang="en-US" altLang="zh-CN" sz="1400" dirty="0">
              <a:latin typeface="Arial Black" panose="020B0A040201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6F1E411-AF8B-4897-806B-576E72826B02}"/>
              </a:ext>
            </a:extLst>
          </p:cNvPr>
          <p:cNvPicPr>
            <a:picLocks noChangeAspect="1"/>
          </p:cNvPicPr>
          <p:nvPr/>
        </p:nvPicPr>
        <p:blipFill rotWithShape="1">
          <a:blip r:embed="rId3"/>
          <a:srcRect l="4065" t="10840" r="3283" b="15435"/>
          <a:stretch/>
        </p:blipFill>
        <p:spPr>
          <a:xfrm>
            <a:off x="6536987" y="2901323"/>
            <a:ext cx="5215826" cy="1805395"/>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灯片编号占位符 6">
            <a:extLst>
              <a:ext uri="{FF2B5EF4-FFF2-40B4-BE49-F238E27FC236}">
                <a16:creationId xmlns:a16="http://schemas.microsoft.com/office/drawing/2014/main" id="{922A7AC6-C1E1-4E68-84EF-8DE0FC0AFDBA}"/>
              </a:ext>
            </a:extLst>
          </p:cNvPr>
          <p:cNvSpPr>
            <a:spLocks noGrp="1"/>
          </p:cNvSpPr>
          <p:nvPr>
            <p:ph type="sldNum" sz="quarter" idx="12"/>
          </p:nvPr>
        </p:nvSpPr>
        <p:spPr>
          <a:xfrm>
            <a:off x="8805333" y="6356350"/>
            <a:ext cx="2743200" cy="365125"/>
          </a:xfrm>
        </p:spPr>
        <p:txBody>
          <a:bodyPr numCol="1">
            <a:normAutofit/>
          </a:bodyPr>
          <a:lstStyle/>
          <a:p>
            <a:pPr>
              <a:spcAft>
                <a:spcPts val="600"/>
              </a:spcAft>
            </a:pPr>
            <a:fld id="{27065323-F441-4814-A85D-EDA3A478EE0A}" type="slidenum">
              <a:rPr lang="en-BE" altLang="en-BE" smtClean="0"/>
              <a:pPr>
                <a:spcAft>
                  <a:spcPts val="600"/>
                </a:spcAft>
              </a:pPr>
              <a:t>14</a:t>
            </a:fld>
            <a:endParaRPr lang="en-BE" altLang="en-BE"/>
          </a:p>
        </p:txBody>
      </p:sp>
    </p:spTree>
    <p:extLst>
      <p:ext uri="{BB962C8B-B14F-4D97-AF65-F5344CB8AC3E}">
        <p14:creationId xmlns:p14="http://schemas.microsoft.com/office/powerpoint/2010/main" val="659891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07256-A3AC-41B1-B700-4EA908BDB025}"/>
              </a:ext>
            </a:extLst>
          </p:cNvPr>
          <p:cNvSpPr>
            <a:spLocks noGrp="1"/>
          </p:cNvSpPr>
          <p:nvPr>
            <p:ph type="title"/>
          </p:nvPr>
        </p:nvSpPr>
        <p:spPr/>
        <p:txBody>
          <a:bodyPr numCol="1">
            <a:normAutofit/>
          </a:bodyPr>
          <a:lstStyle/>
          <a:p>
            <a:r>
              <a:rPr lang="en-US" dirty="0">
                <a:solidFill>
                  <a:srgbClr val="A5C3C3"/>
                </a:solidFill>
                <a:latin typeface="Aharoni" panose="02010803020104030203" pitchFamily="2" charset="-79"/>
                <a:cs typeface="Aharoni" panose="02010803020104030203" pitchFamily="2" charset="-79"/>
              </a:rPr>
              <a:t>Parameters for evaluating the quality of BDW ( Bottled Drinking Water )</a:t>
            </a:r>
            <a:endParaRPr lang="en-BE" altLang="en-BE" dirty="0">
              <a:solidFill>
                <a:srgbClr val="A5C3C3"/>
              </a:solidFill>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5066CC38-A122-4308-80D7-10F145727A13}"/>
              </a:ext>
            </a:extLst>
          </p:cNvPr>
          <p:cNvSpPr>
            <a:spLocks noGrp="1"/>
          </p:cNvSpPr>
          <p:nvPr>
            <p:ph idx="1"/>
          </p:nvPr>
        </p:nvSpPr>
        <p:spPr/>
        <p:txBody>
          <a:bodyPr numCol="1">
            <a:normAutofit lnSpcReduction="10000"/>
          </a:bodyPr>
          <a:lstStyle/>
          <a:p>
            <a:pPr marL="0" indent="0">
              <a:buNone/>
            </a:pPr>
            <a:r>
              <a:rPr lang="en-US" altLang="zh-CN" sz="2000" dirty="0">
                <a:solidFill>
                  <a:schemeClr val="bg2">
                    <a:lumMod val="50000"/>
                  </a:schemeClr>
                </a:solidFill>
                <a:latin typeface="Arial" panose="020B0604020202020204" pitchFamily="34" charset="0"/>
                <a:cs typeface="Arial" panose="020B0604020202020204" pitchFamily="34" charset="0"/>
              </a:rPr>
              <a:t>The classification of the parameters:</a:t>
            </a:r>
            <a:endParaRPr lang="en-US" sz="2000" dirty="0">
              <a:solidFill>
                <a:schemeClr val="bg2">
                  <a:lumMod val="50000"/>
                </a:schemeClr>
              </a:solidFill>
              <a:latin typeface="Arial" panose="020B0604020202020204" pitchFamily="34" charset="0"/>
              <a:cs typeface="Arial" panose="020B0604020202020204" pitchFamily="34" charset="0"/>
            </a:endParaRPr>
          </a:p>
          <a:p>
            <a:pPr marL="457200" indent="-457200">
              <a:buAutoNum type="arabicParenBoth"/>
            </a:pPr>
            <a:r>
              <a:rPr lang="en-US" sz="2000" dirty="0">
                <a:solidFill>
                  <a:schemeClr val="bg2">
                    <a:lumMod val="50000"/>
                  </a:schemeClr>
                </a:solidFill>
                <a:latin typeface="Arial" panose="020B0604020202020204" pitchFamily="34" charset="0"/>
                <a:cs typeface="Arial" panose="020B0604020202020204" pitchFamily="34" charset="0"/>
              </a:rPr>
              <a:t>Parameters and substances affect the quality of BDW</a:t>
            </a:r>
          </a:p>
          <a:p>
            <a:pPr marL="0" indent="0">
              <a:buNone/>
            </a:pPr>
            <a:r>
              <a:rPr lang="en-US" sz="2000" dirty="0">
                <a:solidFill>
                  <a:srgbClr val="FFC000"/>
                </a:solidFill>
                <a:latin typeface="Arial Black" panose="020B0A04020102020204" pitchFamily="34" charset="0"/>
                <a:cs typeface="Angsana New" panose="02020603050405020304" pitchFamily="18" charset="-34"/>
              </a:rPr>
              <a:t> </a:t>
            </a:r>
            <a:r>
              <a:rPr lang="en-US" sz="2000" dirty="0">
                <a:solidFill>
                  <a:srgbClr val="A5A5A5"/>
                </a:solidFill>
                <a:latin typeface="Arial Black" panose="020B0A04020102020204" pitchFamily="34" charset="0"/>
                <a:cs typeface="Angsana New" panose="02020603050405020304" pitchFamily="18" charset="-34"/>
              </a:rPr>
              <a:t>pH, EC, TDS, HCO3, F, NO3 and SO4</a:t>
            </a:r>
          </a:p>
          <a:p>
            <a:pPr marL="0" indent="0">
              <a:buNone/>
            </a:pPr>
            <a:r>
              <a:rPr lang="en-US" sz="2000" dirty="0">
                <a:solidFill>
                  <a:schemeClr val="bg2">
                    <a:lumMod val="50000"/>
                  </a:schemeClr>
                </a:solidFill>
                <a:latin typeface="Arial" panose="020B0604020202020204" pitchFamily="34" charset="0"/>
                <a:cs typeface="Arial" panose="020B0604020202020204" pitchFamily="34" charset="0"/>
              </a:rPr>
              <a:t>(2) Macronutrients </a:t>
            </a:r>
          </a:p>
          <a:p>
            <a:pPr marL="0" indent="0">
              <a:buNone/>
            </a:pPr>
            <a:r>
              <a:rPr lang="en-US" sz="2000" dirty="0">
                <a:solidFill>
                  <a:srgbClr val="A5A5A5"/>
                </a:solidFill>
                <a:latin typeface="Arial" panose="020B0604020202020204" pitchFamily="34" charset="0"/>
                <a:cs typeface="Arial" panose="020B0604020202020204" pitchFamily="34" charset="0"/>
              </a:rPr>
              <a:t> </a:t>
            </a:r>
            <a:r>
              <a:rPr lang="en-US" sz="2000" dirty="0">
                <a:solidFill>
                  <a:srgbClr val="A5A5A5"/>
                </a:solidFill>
                <a:latin typeface="Arial Black" panose="020B0A04020102020204" pitchFamily="34" charset="0"/>
                <a:cs typeface="Angsana New" panose="02020603050405020304" pitchFamily="18" charset="-34"/>
              </a:rPr>
              <a:t>Ca, K, Mg and Na </a:t>
            </a:r>
          </a:p>
          <a:p>
            <a:pPr marL="0" indent="0">
              <a:buNone/>
            </a:pPr>
            <a:r>
              <a:rPr lang="en-US" sz="2000" dirty="0">
                <a:solidFill>
                  <a:schemeClr val="bg2">
                    <a:lumMod val="50000"/>
                  </a:schemeClr>
                </a:solidFill>
                <a:latin typeface="Arial" panose="020B0604020202020204" pitchFamily="34" charset="0"/>
                <a:cs typeface="Arial" panose="020B0604020202020204" pitchFamily="34" charset="0"/>
              </a:rPr>
              <a:t>(3) Micronutrients-trace elements</a:t>
            </a:r>
          </a:p>
          <a:p>
            <a:pPr marL="0" indent="0">
              <a:buNone/>
            </a:pPr>
            <a:r>
              <a:rPr lang="en-US" sz="2000" dirty="0">
                <a:solidFill>
                  <a:srgbClr val="A5A5A5"/>
                </a:solidFill>
                <a:latin typeface="Arial" panose="020B0604020202020204" pitchFamily="34" charset="0"/>
                <a:cs typeface="Arial" panose="020B0604020202020204" pitchFamily="34" charset="0"/>
              </a:rPr>
              <a:t> </a:t>
            </a:r>
            <a:r>
              <a:rPr lang="en-US" sz="2000" dirty="0">
                <a:solidFill>
                  <a:srgbClr val="A5A5A5"/>
                </a:solidFill>
                <a:latin typeface="Arial Black" panose="020B0A04020102020204" pitchFamily="34" charset="0"/>
                <a:cs typeface="Angsana New" panose="02020603050405020304" pitchFamily="18" charset="-34"/>
              </a:rPr>
              <a:t>Co, Cr, Cu, Fe, Mo, Se and Zn</a:t>
            </a:r>
          </a:p>
          <a:p>
            <a:pPr marL="0" indent="0">
              <a:buNone/>
            </a:pPr>
            <a:r>
              <a:rPr lang="en-US" sz="2000" dirty="0">
                <a:solidFill>
                  <a:schemeClr val="bg2">
                    <a:lumMod val="50000"/>
                  </a:schemeClr>
                </a:solidFill>
                <a:latin typeface="Arial" panose="020B0604020202020204" pitchFamily="34" charset="0"/>
                <a:cs typeface="Arial" panose="020B0604020202020204" pitchFamily="34" charset="0"/>
              </a:rPr>
              <a:t>(4) Potentially essential elements that have some beneficial health effects </a:t>
            </a:r>
          </a:p>
          <a:p>
            <a:pPr marL="0" indent="0">
              <a:buNone/>
            </a:pPr>
            <a:r>
              <a:rPr lang="en-US" sz="2000" dirty="0">
                <a:solidFill>
                  <a:srgbClr val="A5A5A5"/>
                </a:solidFill>
                <a:latin typeface="Arial Black" panose="020B0A04020102020204" pitchFamily="34" charset="0"/>
                <a:cs typeface="Angsana New" panose="02020603050405020304" pitchFamily="18" charset="-34"/>
              </a:rPr>
              <a:t> B, Mn, Ni and V</a:t>
            </a:r>
          </a:p>
          <a:p>
            <a:pPr marL="0" indent="0">
              <a:buNone/>
            </a:pPr>
            <a:r>
              <a:rPr lang="en-US" sz="2000" dirty="0">
                <a:solidFill>
                  <a:schemeClr val="bg2">
                    <a:lumMod val="50000"/>
                  </a:schemeClr>
                </a:solidFill>
                <a:latin typeface="Arial" panose="020B0604020202020204" pitchFamily="34" charset="0"/>
                <a:cs typeface="Arial" panose="020B0604020202020204" pitchFamily="34" charset="0"/>
              </a:rPr>
              <a:t>(5) Toxic elements using Inductively coupled plasma-mass spectrometry, ICP-MS</a:t>
            </a:r>
          </a:p>
          <a:p>
            <a:pPr marL="0" indent="0">
              <a:buNone/>
            </a:pPr>
            <a:r>
              <a:rPr lang="en-US" sz="2000" dirty="0">
                <a:solidFill>
                  <a:srgbClr val="A5A5A5"/>
                </a:solidFill>
                <a:latin typeface="Arial" panose="020B0604020202020204" pitchFamily="34" charset="0"/>
                <a:cs typeface="Arial" panose="020B0604020202020204" pitchFamily="34" charset="0"/>
              </a:rPr>
              <a:t> </a:t>
            </a:r>
            <a:r>
              <a:rPr lang="en-US" sz="2000" dirty="0">
                <a:solidFill>
                  <a:srgbClr val="A5A5A5"/>
                </a:solidFill>
                <a:latin typeface="Arial Black" panose="020B0A04020102020204" pitchFamily="34" charset="0"/>
                <a:cs typeface="Angsana New" panose="02020603050405020304" pitchFamily="18" charset="-34"/>
              </a:rPr>
              <a:t>Al, As, Cd, Hg, Pb, Th and U</a:t>
            </a:r>
          </a:p>
        </p:txBody>
      </p:sp>
      <p:sp>
        <p:nvSpPr>
          <p:cNvPr id="7" name="灯片编号占位符 6">
            <a:extLst>
              <a:ext uri="{FF2B5EF4-FFF2-40B4-BE49-F238E27FC236}">
                <a16:creationId xmlns:a16="http://schemas.microsoft.com/office/drawing/2014/main" id="{8560B772-1B17-4A94-8EDB-FDBFB54A886E}"/>
              </a:ext>
            </a:extLst>
          </p:cNvPr>
          <p:cNvSpPr>
            <a:spLocks noGrp="1"/>
          </p:cNvSpPr>
          <p:nvPr>
            <p:ph type="sldNum" sz="quarter" idx="12"/>
          </p:nvPr>
        </p:nvSpPr>
        <p:spPr/>
        <p:txBody>
          <a:bodyPr numCol="1"/>
          <a:lstStyle/>
          <a:p>
            <a:fld id="{27065323-F441-4814-A85D-EDA3A478EE0A}" type="slidenum">
              <a:rPr lang="en-BE" altLang="en-BE" smtClean="0"/>
              <a:t>15</a:t>
            </a:fld>
            <a:endParaRPr lang="en-BE" altLang="en-BE" dirty="0"/>
          </a:p>
        </p:txBody>
      </p:sp>
      <p:sp>
        <p:nvSpPr>
          <p:cNvPr id="5" name="TextBox 4">
            <a:extLst>
              <a:ext uri="{FF2B5EF4-FFF2-40B4-BE49-F238E27FC236}">
                <a16:creationId xmlns:a16="http://schemas.microsoft.com/office/drawing/2014/main" id="{927E1DC7-C9EC-4C40-9EE9-F8A9B0E501FB}"/>
              </a:ext>
            </a:extLst>
          </p:cNvPr>
          <p:cNvSpPr txBox="1"/>
          <p:nvPr/>
        </p:nvSpPr>
        <p:spPr>
          <a:xfrm>
            <a:off x="8610600" y="2009490"/>
            <a:ext cx="2373151" cy="147732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numCol="1" rtlCol="0">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rPr>
              <a:t>Only a small part of the elements of the bottled mineral water are labelled</a:t>
            </a:r>
            <a:endParaRPr lang="en-BE" altLang="en-BE"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ndParaRPr>
          </a:p>
        </p:txBody>
      </p:sp>
    </p:spTree>
    <p:extLst>
      <p:ext uri="{BB962C8B-B14F-4D97-AF65-F5344CB8AC3E}">
        <p14:creationId xmlns:p14="http://schemas.microsoft.com/office/powerpoint/2010/main" val="417514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07256-A3AC-41B1-B700-4EA908BDB025}"/>
              </a:ext>
            </a:extLst>
          </p:cNvPr>
          <p:cNvSpPr>
            <a:spLocks noGrp="1"/>
          </p:cNvSpPr>
          <p:nvPr>
            <p:ph type="title"/>
          </p:nvPr>
        </p:nvSpPr>
        <p:spPr/>
        <p:txBody>
          <a:bodyPr numCol="1"/>
          <a:lstStyle/>
          <a:p>
            <a:r>
              <a:rPr lang="en-US" altLang="zh-CN" dirty="0">
                <a:solidFill>
                  <a:srgbClr val="A5C3C3"/>
                </a:solidFill>
                <a:latin typeface="Aharoni" panose="02010803020104030203" pitchFamily="2" charset="-79"/>
                <a:cs typeface="Aharoni" panose="02010803020104030203" pitchFamily="2" charset="-79"/>
              </a:rPr>
              <a:t>Potential contamination of mineral bottled water</a:t>
            </a:r>
            <a:endParaRPr lang="en-BE" altLang="en-BE" dirty="0"/>
          </a:p>
        </p:txBody>
      </p:sp>
      <p:sp>
        <p:nvSpPr>
          <p:cNvPr id="3" name="Content Placeholder 2">
            <a:extLst>
              <a:ext uri="{FF2B5EF4-FFF2-40B4-BE49-F238E27FC236}">
                <a16:creationId xmlns:a16="http://schemas.microsoft.com/office/drawing/2014/main" id="{5066CC38-A122-4308-80D7-10F145727A13}"/>
              </a:ext>
            </a:extLst>
          </p:cNvPr>
          <p:cNvSpPr>
            <a:spLocks noGrp="1"/>
          </p:cNvSpPr>
          <p:nvPr>
            <p:ph idx="1"/>
          </p:nvPr>
        </p:nvSpPr>
        <p:spPr>
          <a:xfrm>
            <a:off x="838200" y="1825625"/>
            <a:ext cx="4961669" cy="4351338"/>
          </a:xfrm>
        </p:spPr>
        <p:txBody>
          <a:bodyPr numCol="1">
            <a:normAutofit/>
          </a:bodyPr>
          <a:lstStyle/>
          <a:p>
            <a:pPr marL="0" indent="0">
              <a:buNone/>
            </a:pPr>
            <a:r>
              <a:rPr lang="en-US" sz="2000" dirty="0">
                <a:solidFill>
                  <a:schemeClr val="bg2">
                    <a:lumMod val="50000"/>
                  </a:schemeClr>
                </a:solidFill>
                <a:latin typeface="Arial" panose="020B0604020202020204" pitchFamily="34" charset="0"/>
                <a:cs typeface="Arial" panose="020B0604020202020204" pitchFamily="34" charset="0"/>
              </a:rPr>
              <a:t>The geochemistry is the main factor for the chemical elements and compounds formation in the bottled mineral water</a:t>
            </a:r>
          </a:p>
          <a:p>
            <a:pPr marL="0" indent="0">
              <a:buNone/>
            </a:pPr>
            <a:r>
              <a:rPr lang="en-US" sz="2000" dirty="0">
                <a:solidFill>
                  <a:schemeClr val="bg2">
                    <a:lumMod val="50000"/>
                  </a:schemeClr>
                </a:solidFill>
                <a:latin typeface="Arial" panose="020B0604020202020204" pitchFamily="34" charset="0"/>
                <a:cs typeface="Arial" panose="020B0604020202020204" pitchFamily="34" charset="0"/>
              </a:rPr>
              <a:t>But from many ways, the contamination could happen and the toxic elements can possibly enter into the water.</a:t>
            </a:r>
          </a:p>
          <a:p>
            <a:pPr marL="0" indent="0">
              <a:buNone/>
            </a:pPr>
            <a:r>
              <a:rPr lang="en-US" sz="2000" dirty="0">
                <a:solidFill>
                  <a:schemeClr val="bg2">
                    <a:lumMod val="50000"/>
                  </a:schemeClr>
                </a:solidFill>
                <a:latin typeface="Arial" panose="020B0604020202020204" pitchFamily="34" charset="0"/>
                <a:cs typeface="Arial" panose="020B0604020202020204" pitchFamily="34" charset="0"/>
              </a:rPr>
              <a:t>The degree of contamination can be different from country to country.</a:t>
            </a:r>
          </a:p>
          <a:p>
            <a:pPr marL="0" indent="0">
              <a:buNone/>
            </a:pPr>
            <a:r>
              <a:rPr lang="en-US" sz="2000" dirty="0">
                <a:solidFill>
                  <a:schemeClr val="bg2">
                    <a:lumMod val="50000"/>
                  </a:schemeClr>
                </a:solidFill>
                <a:latin typeface="Arial" panose="020B0604020202020204" pitchFamily="34" charset="0"/>
                <a:cs typeface="Arial" panose="020B0604020202020204" pitchFamily="34" charset="0"/>
              </a:rPr>
              <a:t>e.g. Well installations, </a:t>
            </a:r>
            <a:r>
              <a:rPr lang="en-US" altLang="zh-CN" sz="2000" dirty="0">
                <a:solidFill>
                  <a:schemeClr val="bg2">
                    <a:lumMod val="50000"/>
                  </a:schemeClr>
                </a:solidFill>
                <a:latin typeface="Arial" panose="020B0604020202020204" pitchFamily="34" charset="0"/>
                <a:cs typeface="Arial" panose="020B0604020202020204" pitchFamily="34" charset="0"/>
              </a:rPr>
              <a:t>transportation </a:t>
            </a:r>
          </a:p>
          <a:p>
            <a:pPr marL="0" indent="0">
              <a:buNone/>
            </a:pPr>
            <a:endParaRPr lang="en-US" sz="2000" dirty="0">
              <a:solidFill>
                <a:schemeClr val="bg2">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30ECAD1-8F31-4BCC-8F5C-E3A718824C37}"/>
              </a:ext>
            </a:extLst>
          </p:cNvPr>
          <p:cNvPicPr>
            <a:picLocks noChangeAspect="1"/>
          </p:cNvPicPr>
          <p:nvPr/>
        </p:nvPicPr>
        <p:blipFill>
          <a:blip r:embed="rId3"/>
          <a:stretch>
            <a:fillRect/>
          </a:stretch>
        </p:blipFill>
        <p:spPr>
          <a:xfrm>
            <a:off x="3180494" y="4795837"/>
            <a:ext cx="2619375" cy="1743075"/>
          </a:xfrm>
          <a:prstGeom prst="rect">
            <a:avLst/>
          </a:prstGeom>
        </p:spPr>
      </p:pic>
      <p:pic>
        <p:nvPicPr>
          <p:cNvPr id="7" name="Picture 6">
            <a:extLst>
              <a:ext uri="{FF2B5EF4-FFF2-40B4-BE49-F238E27FC236}">
                <a16:creationId xmlns:a16="http://schemas.microsoft.com/office/drawing/2014/main" id="{3BCDAEFF-4FEA-4F73-BD1C-ECC8A8E000AF}"/>
              </a:ext>
            </a:extLst>
          </p:cNvPr>
          <p:cNvPicPr>
            <a:picLocks noChangeAspect="1"/>
          </p:cNvPicPr>
          <p:nvPr/>
        </p:nvPicPr>
        <p:blipFill>
          <a:blip r:embed="rId4"/>
          <a:stretch>
            <a:fillRect/>
          </a:stretch>
        </p:blipFill>
        <p:spPr>
          <a:xfrm>
            <a:off x="6019800" y="1690688"/>
            <a:ext cx="5334000" cy="3962400"/>
          </a:xfrm>
          <a:prstGeom prst="rect">
            <a:avLst/>
          </a:prstGeom>
        </p:spPr>
      </p:pic>
      <p:sp>
        <p:nvSpPr>
          <p:cNvPr id="8" name="灯片编号占位符 7">
            <a:extLst>
              <a:ext uri="{FF2B5EF4-FFF2-40B4-BE49-F238E27FC236}">
                <a16:creationId xmlns:a16="http://schemas.microsoft.com/office/drawing/2014/main" id="{A02B9ECC-DB16-4C4D-9A20-B8EE2C4BF1C8}"/>
              </a:ext>
            </a:extLst>
          </p:cNvPr>
          <p:cNvSpPr>
            <a:spLocks noGrp="1"/>
          </p:cNvSpPr>
          <p:nvPr>
            <p:ph type="sldNum" sz="quarter" idx="12"/>
          </p:nvPr>
        </p:nvSpPr>
        <p:spPr/>
        <p:txBody>
          <a:bodyPr numCol="1"/>
          <a:lstStyle/>
          <a:p>
            <a:fld id="{27065323-F441-4814-A85D-EDA3A478EE0A}" type="slidenum">
              <a:rPr lang="en-BE" altLang="en-BE" smtClean="0"/>
              <a:t>16</a:t>
            </a:fld>
            <a:endParaRPr lang="en-BE" altLang="en-BE"/>
          </a:p>
        </p:txBody>
      </p:sp>
    </p:spTree>
    <p:extLst>
      <p:ext uri="{BB962C8B-B14F-4D97-AF65-F5344CB8AC3E}">
        <p14:creationId xmlns:p14="http://schemas.microsoft.com/office/powerpoint/2010/main" val="247321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A770856-9999-444E-BFB1-C351D3A4FE70}"/>
              </a:ext>
            </a:extLst>
          </p:cNvPr>
          <p:cNvPicPr>
            <a:picLocks noChangeAspect="1"/>
          </p:cNvPicPr>
          <p:nvPr/>
        </p:nvPicPr>
        <p:blipFill>
          <a:blip r:embed="rId3"/>
          <a:stretch>
            <a:fillRect/>
          </a:stretch>
        </p:blipFill>
        <p:spPr>
          <a:xfrm>
            <a:off x="94932" y="1940560"/>
            <a:ext cx="5133975" cy="4505325"/>
          </a:xfrm>
          <a:prstGeom prst="rect">
            <a:avLst/>
          </a:prstGeom>
        </p:spPr>
      </p:pic>
      <p:sp>
        <p:nvSpPr>
          <p:cNvPr id="2" name="Title 1">
            <a:extLst>
              <a:ext uri="{FF2B5EF4-FFF2-40B4-BE49-F238E27FC236}">
                <a16:creationId xmlns:a16="http://schemas.microsoft.com/office/drawing/2014/main" id="{09E07256-A3AC-41B1-B700-4EA908BDB025}"/>
              </a:ext>
            </a:extLst>
          </p:cNvPr>
          <p:cNvSpPr>
            <a:spLocks noGrp="1"/>
          </p:cNvSpPr>
          <p:nvPr>
            <p:ph type="title"/>
          </p:nvPr>
        </p:nvSpPr>
        <p:spPr>
          <a:xfrm>
            <a:off x="838200" y="423765"/>
            <a:ext cx="10515600" cy="1325563"/>
          </a:xfrm>
        </p:spPr>
        <p:txBody>
          <a:bodyPr numCol="1">
            <a:normAutofit/>
          </a:bodyPr>
          <a:lstStyle/>
          <a:p>
            <a:pPr algn="ctr"/>
            <a:r>
              <a:rPr lang="en-US" dirty="0">
                <a:solidFill>
                  <a:srgbClr val="A5C3C3"/>
                </a:solidFill>
                <a:latin typeface="Aharoni" panose="02010803020104030203" pitchFamily="2" charset="-79"/>
                <a:cs typeface="Aharoni" panose="02010803020104030203" pitchFamily="2" charset="-79"/>
              </a:rPr>
              <a:t>Bottled water VS. Tap water</a:t>
            </a:r>
            <a:endParaRPr lang="en-BE" altLang="en-BE" dirty="0">
              <a:solidFill>
                <a:srgbClr val="A5C3C3"/>
              </a:solidFill>
              <a:latin typeface="Aharoni" panose="02010803020104030203" pitchFamily="2" charset="-79"/>
              <a:cs typeface="Aharoni" panose="02010803020104030203" pitchFamily="2" charset="-79"/>
            </a:endParaRPr>
          </a:p>
        </p:txBody>
      </p:sp>
      <p:graphicFrame>
        <p:nvGraphicFramePr>
          <p:cNvPr id="7" name="内容占位符 6">
            <a:extLst>
              <a:ext uri="{FF2B5EF4-FFF2-40B4-BE49-F238E27FC236}">
                <a16:creationId xmlns:a16="http://schemas.microsoft.com/office/drawing/2014/main" id="{05BD64F9-5102-41B2-ABCC-57A68514B5B0}"/>
              </a:ext>
            </a:extLst>
          </p:cNvPr>
          <p:cNvGraphicFramePr>
            <a:graphicFrameLocks noGrp="1"/>
          </p:cNvGraphicFramePr>
          <p:nvPr>
            <p:ph idx="1"/>
            <p:extLst>
              <p:ext uri="{D42A27DB-BD31-4B8C-83A1-F6EECF244321}">
                <p14:modId xmlns:p14="http://schemas.microsoft.com/office/powerpoint/2010/main" val="2410224583"/>
              </p:ext>
            </p:extLst>
          </p:nvPr>
        </p:nvGraphicFramePr>
        <p:xfrm>
          <a:off x="3418840" y="2969030"/>
          <a:ext cx="8158480" cy="3444246"/>
        </p:xfrm>
        <a:graphic>
          <a:graphicData uri="http://schemas.openxmlformats.org/drawingml/2006/table">
            <a:tbl>
              <a:tblPr firstRow="1" firstCol="1" bandRow="1">
                <a:tableStyleId>{EB344D84-9AFB-497E-A393-DC336BA19D2E}</a:tableStyleId>
              </a:tblPr>
              <a:tblGrid>
                <a:gridCol w="1308234">
                  <a:extLst>
                    <a:ext uri="{9D8B030D-6E8A-4147-A177-3AD203B41FA5}">
                      <a16:colId xmlns:a16="http://schemas.microsoft.com/office/drawing/2014/main" val="2779378642"/>
                    </a:ext>
                  </a:extLst>
                </a:gridCol>
                <a:gridCol w="924436">
                  <a:extLst>
                    <a:ext uri="{9D8B030D-6E8A-4147-A177-3AD203B41FA5}">
                      <a16:colId xmlns:a16="http://schemas.microsoft.com/office/drawing/2014/main" val="2738152321"/>
                    </a:ext>
                  </a:extLst>
                </a:gridCol>
                <a:gridCol w="939199">
                  <a:extLst>
                    <a:ext uri="{9D8B030D-6E8A-4147-A177-3AD203B41FA5}">
                      <a16:colId xmlns:a16="http://schemas.microsoft.com/office/drawing/2014/main" val="4285380105"/>
                    </a:ext>
                  </a:extLst>
                </a:gridCol>
                <a:gridCol w="1089581">
                  <a:extLst>
                    <a:ext uri="{9D8B030D-6E8A-4147-A177-3AD203B41FA5}">
                      <a16:colId xmlns:a16="http://schemas.microsoft.com/office/drawing/2014/main" val="1718003698"/>
                    </a:ext>
                  </a:extLst>
                </a:gridCol>
                <a:gridCol w="1707718">
                  <a:extLst>
                    <a:ext uri="{9D8B030D-6E8A-4147-A177-3AD203B41FA5}">
                      <a16:colId xmlns:a16="http://schemas.microsoft.com/office/drawing/2014/main" val="4076460768"/>
                    </a:ext>
                  </a:extLst>
                </a:gridCol>
                <a:gridCol w="1084969">
                  <a:extLst>
                    <a:ext uri="{9D8B030D-6E8A-4147-A177-3AD203B41FA5}">
                      <a16:colId xmlns:a16="http://schemas.microsoft.com/office/drawing/2014/main" val="1089018658"/>
                    </a:ext>
                  </a:extLst>
                </a:gridCol>
                <a:gridCol w="1104343">
                  <a:extLst>
                    <a:ext uri="{9D8B030D-6E8A-4147-A177-3AD203B41FA5}">
                      <a16:colId xmlns:a16="http://schemas.microsoft.com/office/drawing/2014/main" val="3885359495"/>
                    </a:ext>
                  </a:extLst>
                </a:gridCol>
              </a:tblGrid>
              <a:tr h="650879">
                <a:tc>
                  <a:txBody>
                    <a:bodyPr/>
                    <a:lstStyle/>
                    <a:p>
                      <a:pPr algn="l"/>
                      <a:r>
                        <a:rPr lang="en-US" sz="1800" kern="0" dirty="0">
                          <a:effectLst/>
                        </a:rPr>
                        <a:t>Parameters</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800" kern="0" dirty="0">
                          <a:effectLst/>
                        </a:rPr>
                        <a:t>WHO</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800" kern="0" dirty="0">
                          <a:effectLst/>
                        </a:rPr>
                        <a:t>USPH</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800" kern="0" dirty="0">
                          <a:effectLst/>
                        </a:rPr>
                        <a:t>European standard</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800" kern="0" dirty="0">
                          <a:effectLst/>
                        </a:rPr>
                        <a:t>Present study Bottled water</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800" kern="0" dirty="0" err="1">
                          <a:effectLst/>
                        </a:rPr>
                        <a:t>Heverlee</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en-US" sz="1800" kern="0" dirty="0" err="1">
                          <a:effectLst/>
                        </a:rPr>
                        <a:t>Roosdaal</a:t>
                      </a:r>
                      <a:r>
                        <a:rPr lang="en-US" sz="1800" kern="0" dirty="0">
                          <a:effectLst/>
                        </a:rPr>
                        <a:t>(</a:t>
                      </a:r>
                      <a:r>
                        <a:rPr lang="en-US" sz="1800" kern="0" dirty="0" err="1">
                          <a:effectLst/>
                        </a:rPr>
                        <a:t>Ordal</a:t>
                      </a:r>
                      <a:r>
                        <a:rPr lang="en-US" sz="1800" kern="0" dirty="0">
                          <a:effectLst/>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5027390"/>
                  </a:ext>
                </a:extLst>
              </a:tr>
              <a:tr h="352561">
                <a:tc>
                  <a:txBody>
                    <a:bodyPr/>
                    <a:lstStyle/>
                    <a:p>
                      <a:pPr algn="ctr"/>
                      <a:r>
                        <a:rPr lang="en-US" sz="1800" kern="100" dirty="0">
                          <a:solidFill>
                            <a:schemeClr val="tx1"/>
                          </a:solidFill>
                          <a:effectLst/>
                        </a:rPr>
                        <a:t>Ca</a:t>
                      </a:r>
                      <a:r>
                        <a:rPr lang="en-US" sz="1800" kern="100" baseline="30000" dirty="0">
                          <a:solidFill>
                            <a:schemeClr val="tx1"/>
                          </a:solidFill>
                          <a:effectLst/>
                        </a:rPr>
                        <a:t>2+</a:t>
                      </a:r>
                      <a:endParaRPr lang="zh-CN" altLang="zh-CN" sz="1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FFFFCC"/>
                    </a:solidFill>
                  </a:tcPr>
                </a:tc>
                <a:tc>
                  <a:txBody>
                    <a:bodyPr/>
                    <a:lstStyle/>
                    <a:p>
                      <a:pPr algn="ctr"/>
                      <a:r>
                        <a:rPr lang="en-US" sz="1400" kern="0" dirty="0">
                          <a:effectLst/>
                        </a:rPr>
                        <a:t>75-200</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100</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100</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3-549</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125</a:t>
                      </a:r>
                      <a:endParaRPr lang="zh-CN" sz="2000"/>
                    </a:p>
                  </a:txBody>
                  <a:tcPr marL="68580" marR="68580" marT="0" marB="0"/>
                </a:tc>
                <a:tc>
                  <a:txBody>
                    <a:bodyPr/>
                    <a:lstStyle/>
                    <a:p>
                      <a:pPr algn="ctr"/>
                      <a:r>
                        <a:rPr lang="en-US" sz="1400" kern="0">
                          <a:effectLst/>
                        </a:rPr>
                        <a:t>107</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47766060"/>
                  </a:ext>
                </a:extLst>
              </a:tr>
              <a:tr h="352561">
                <a:tc>
                  <a:txBody>
                    <a:bodyPr/>
                    <a:lstStyle/>
                    <a:p>
                      <a:pPr algn="ctr"/>
                      <a:r>
                        <a:rPr lang="en-US" sz="1800" kern="100" dirty="0">
                          <a:solidFill>
                            <a:schemeClr val="tx1"/>
                          </a:solidFill>
                          <a:effectLst/>
                        </a:rPr>
                        <a:t>Na</a:t>
                      </a:r>
                      <a:r>
                        <a:rPr lang="en-US" sz="1800" kern="100" baseline="30000" dirty="0">
                          <a:solidFill>
                            <a:schemeClr val="tx1"/>
                          </a:solidFill>
                          <a:effectLst/>
                        </a:rPr>
                        <a:t>+</a:t>
                      </a:r>
                      <a:endParaRPr lang="zh-CN" altLang="zh-CN" sz="1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FFFFCC"/>
                    </a:solidFill>
                  </a:tcPr>
                </a:tc>
                <a:tc>
                  <a:txBody>
                    <a:bodyPr/>
                    <a:lstStyle/>
                    <a:p>
                      <a:pPr algn="ctr"/>
                      <a:r>
                        <a:rPr lang="en-US" sz="1400" kern="0" dirty="0">
                          <a:effectLst/>
                        </a:rPr>
                        <a:t>50-60</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1.9-44</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15.8</a:t>
                      </a:r>
                      <a:endParaRPr lang="zh-CN" sz="2000"/>
                    </a:p>
                  </a:txBody>
                  <a:tcPr marL="68580" marR="68580" marT="0" marB="0"/>
                </a:tc>
                <a:tc>
                  <a:txBody>
                    <a:bodyPr/>
                    <a:lstStyle/>
                    <a:p>
                      <a:pPr algn="ctr"/>
                      <a:r>
                        <a:rPr lang="en-US" sz="1400" kern="0">
                          <a:effectLst/>
                        </a:rPr>
                        <a:t>15</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00312819"/>
                  </a:ext>
                </a:extLst>
              </a:tr>
              <a:tr h="352561">
                <a:tc>
                  <a:txBody>
                    <a:bodyPr/>
                    <a:lstStyle/>
                    <a:p>
                      <a:pPr algn="ctr"/>
                      <a:r>
                        <a:rPr lang="en-US" sz="1800" kern="100" dirty="0">
                          <a:solidFill>
                            <a:schemeClr val="tx1"/>
                          </a:solidFill>
                          <a:effectLst/>
                        </a:rPr>
                        <a:t>Mg</a:t>
                      </a:r>
                      <a:r>
                        <a:rPr lang="en-US" sz="1800" kern="100" baseline="30000" dirty="0">
                          <a:solidFill>
                            <a:schemeClr val="tx1"/>
                          </a:solidFill>
                          <a:effectLst/>
                        </a:rPr>
                        <a:t>2+</a:t>
                      </a:r>
                      <a:endParaRPr lang="zh-CN" altLang="zh-CN" sz="1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FFFFCC"/>
                    </a:solidFill>
                  </a:tcPr>
                </a:tc>
                <a:tc>
                  <a:txBody>
                    <a:bodyPr/>
                    <a:lstStyle/>
                    <a:p>
                      <a:pPr algn="ctr"/>
                      <a:r>
                        <a:rPr lang="en-US" sz="1400" kern="0" dirty="0">
                          <a:effectLst/>
                        </a:rPr>
                        <a:t>30-150</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30</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0.7-119</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13.4</a:t>
                      </a:r>
                      <a:endParaRPr lang="zh-CN" sz="2000"/>
                    </a:p>
                  </a:txBody>
                  <a:tcPr marL="68580" marR="68580" marT="0" marB="0"/>
                </a:tc>
                <a:tc>
                  <a:txBody>
                    <a:bodyPr/>
                    <a:lstStyle/>
                    <a:p>
                      <a:pPr algn="ctr"/>
                      <a:r>
                        <a:rPr lang="en-US" sz="1400" kern="0">
                          <a:effectLst/>
                        </a:rPr>
                        <a:t>17</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0565064"/>
                  </a:ext>
                </a:extLst>
              </a:tr>
              <a:tr h="352561">
                <a:tc>
                  <a:txBody>
                    <a:bodyPr/>
                    <a:lstStyle/>
                    <a:p>
                      <a:pPr algn="ctr"/>
                      <a:r>
                        <a:rPr lang="en-US" sz="1800" kern="100" dirty="0">
                          <a:solidFill>
                            <a:schemeClr val="tx1"/>
                          </a:solidFill>
                          <a:effectLst/>
                        </a:rPr>
                        <a:t>K</a:t>
                      </a:r>
                      <a:r>
                        <a:rPr lang="en-US" sz="1800" kern="100" baseline="30000" dirty="0">
                          <a:solidFill>
                            <a:schemeClr val="tx1"/>
                          </a:solidFill>
                          <a:effectLst/>
                        </a:rPr>
                        <a:t>+</a:t>
                      </a:r>
                      <a:endParaRPr lang="zh-CN" altLang="zh-CN" sz="1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FFFFCC"/>
                    </a:solidFill>
                  </a:tcPr>
                </a:tc>
                <a:tc>
                  <a:txBody>
                    <a:bodyPr/>
                    <a:lstStyle/>
                    <a:p>
                      <a:pPr algn="ctr"/>
                      <a:r>
                        <a:rPr lang="en-US" sz="1400" kern="0" dirty="0">
                          <a:effectLst/>
                        </a:rPr>
                        <a:t>20</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0.5-3.2</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2.6</a:t>
                      </a:r>
                      <a:endParaRPr lang="zh-CN" sz="2000"/>
                    </a:p>
                  </a:txBody>
                  <a:tcPr marL="68580" marR="68580" marT="0" marB="0"/>
                </a:tc>
                <a:tc>
                  <a:txBody>
                    <a:bodyPr/>
                    <a:lstStyle/>
                    <a:p>
                      <a:pPr algn="ctr"/>
                      <a:r>
                        <a:rPr lang="en-US" sz="1400" kern="0">
                          <a:effectLst/>
                        </a:rPr>
                        <a:t>2.5</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1075574"/>
                  </a:ext>
                </a:extLst>
              </a:tr>
              <a:tr h="352561">
                <a:tc>
                  <a:txBody>
                    <a:bodyPr/>
                    <a:lstStyle/>
                    <a:p>
                      <a:pPr algn="ctr"/>
                      <a:r>
                        <a:rPr lang="en-US" sz="1800" kern="100" dirty="0">
                          <a:solidFill>
                            <a:schemeClr val="tx1"/>
                          </a:solidFill>
                          <a:effectLst/>
                        </a:rPr>
                        <a:t>SO4</a:t>
                      </a:r>
                      <a:r>
                        <a:rPr lang="en-US" sz="1800" kern="100" baseline="30000" dirty="0">
                          <a:solidFill>
                            <a:schemeClr val="tx1"/>
                          </a:solidFill>
                          <a:effectLst/>
                        </a:rPr>
                        <a:t>2-</a:t>
                      </a:r>
                      <a:endParaRPr lang="zh-CN" altLang="zh-CN" sz="1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FFFFCC"/>
                    </a:solidFill>
                  </a:tcPr>
                </a:tc>
                <a:tc>
                  <a:txBody>
                    <a:bodyPr/>
                    <a:lstStyle/>
                    <a:p>
                      <a:pPr algn="ctr"/>
                      <a:r>
                        <a:rPr lang="en-US" sz="1400" kern="0" dirty="0">
                          <a:effectLst/>
                        </a:rPr>
                        <a:t>200-250</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250</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4-1530</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78</a:t>
                      </a:r>
                      <a:endParaRPr lang="zh-CN" sz="2000"/>
                    </a:p>
                  </a:txBody>
                  <a:tcPr marL="68580" marR="68580" marT="0" marB="0"/>
                </a:tc>
                <a:tc>
                  <a:txBody>
                    <a:bodyPr/>
                    <a:lstStyle/>
                    <a:p>
                      <a:pPr algn="ctr"/>
                      <a:r>
                        <a:rPr lang="en-US" sz="1400" kern="0">
                          <a:effectLst/>
                        </a:rPr>
                        <a:t>84</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2114332"/>
                  </a:ext>
                </a:extLst>
              </a:tr>
              <a:tr h="352561">
                <a:tc>
                  <a:txBody>
                    <a:bodyPr/>
                    <a:lstStyle/>
                    <a:p>
                      <a:pPr algn="ctr"/>
                      <a:r>
                        <a:rPr lang="en-US" sz="1800" kern="100" dirty="0">
                          <a:solidFill>
                            <a:schemeClr val="tx1"/>
                          </a:solidFill>
                          <a:effectLst/>
                        </a:rPr>
                        <a:t>NO</a:t>
                      </a:r>
                      <a:r>
                        <a:rPr lang="en-US" sz="1800" kern="100" baseline="30000" dirty="0">
                          <a:solidFill>
                            <a:schemeClr val="tx1"/>
                          </a:solidFill>
                          <a:effectLst/>
                        </a:rPr>
                        <a:t>3-</a:t>
                      </a:r>
                      <a:endParaRPr lang="zh-CN" altLang="zh-CN" sz="1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FFFFCC"/>
                    </a:solidFill>
                  </a:tcPr>
                </a:tc>
                <a:tc>
                  <a:txBody>
                    <a:bodyPr/>
                    <a:lstStyle/>
                    <a:p>
                      <a:pPr algn="ctr"/>
                      <a:r>
                        <a:rPr lang="en-US" sz="1400" kern="0">
                          <a:effectLst/>
                        </a:rPr>
                        <a:t>40-50</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&lt;=5.5</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31</a:t>
                      </a:r>
                      <a:endParaRPr lang="zh-CN" sz="2000"/>
                    </a:p>
                  </a:txBody>
                  <a:tcPr marL="68580" marR="68580" marT="0" marB="0"/>
                </a:tc>
                <a:tc>
                  <a:txBody>
                    <a:bodyPr/>
                    <a:lstStyle/>
                    <a:p>
                      <a:pPr algn="ctr"/>
                      <a:r>
                        <a:rPr lang="en-US" sz="1400" kern="0">
                          <a:effectLst/>
                        </a:rPr>
                        <a:t>12</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37559957"/>
                  </a:ext>
                </a:extLst>
              </a:tr>
              <a:tr h="352561">
                <a:tc>
                  <a:txBody>
                    <a:bodyPr/>
                    <a:lstStyle/>
                    <a:p>
                      <a:pPr algn="ctr"/>
                      <a:r>
                        <a:rPr lang="en-US" sz="1800" kern="100" dirty="0">
                          <a:solidFill>
                            <a:schemeClr val="tx1"/>
                          </a:solidFill>
                          <a:effectLst/>
                        </a:rPr>
                        <a:t>Cl</a:t>
                      </a:r>
                      <a:r>
                        <a:rPr lang="en-US" sz="1800" kern="100" baseline="30000" dirty="0">
                          <a:solidFill>
                            <a:schemeClr val="tx1"/>
                          </a:solidFill>
                          <a:effectLst/>
                        </a:rPr>
                        <a:t>-</a:t>
                      </a:r>
                      <a:endParaRPr lang="zh-CN" altLang="zh-CN" sz="1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FFFFCC"/>
                    </a:solidFill>
                  </a:tcPr>
                </a:tc>
                <a:tc>
                  <a:txBody>
                    <a:bodyPr/>
                    <a:lstStyle/>
                    <a:p>
                      <a:pPr algn="ctr"/>
                      <a:r>
                        <a:rPr lang="en-US" sz="1400" kern="0">
                          <a:effectLst/>
                        </a:rPr>
                        <a:t>200-600</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250</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250</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0.6-46</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46</a:t>
                      </a:r>
                      <a:endParaRPr lang="zh-CN" sz="2000" dirty="0"/>
                    </a:p>
                  </a:txBody>
                  <a:tcPr marL="68580" marR="68580" marT="0" marB="0"/>
                </a:tc>
                <a:tc>
                  <a:txBody>
                    <a:bodyPr/>
                    <a:lstStyle/>
                    <a:p>
                      <a:pPr algn="ctr"/>
                      <a:r>
                        <a:rPr lang="en-US" sz="1400" kern="0" dirty="0">
                          <a:effectLst/>
                        </a:rPr>
                        <a:t>31</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891263"/>
                  </a:ext>
                </a:extLst>
              </a:tr>
              <a:tr h="325440">
                <a:tc>
                  <a:txBody>
                    <a:bodyPr/>
                    <a:lstStyle/>
                    <a:p>
                      <a:pPr algn="ctr"/>
                      <a:r>
                        <a:rPr lang="en-US" sz="1800" kern="0" dirty="0">
                          <a:solidFill>
                            <a:schemeClr val="tx1"/>
                          </a:solidFill>
                          <a:effectLst/>
                        </a:rPr>
                        <a:t>pH</a:t>
                      </a:r>
                      <a:endParaRPr lang="zh-CN" altLang="zh-CN" sz="1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FFFFCC"/>
                    </a:solidFill>
                  </a:tcPr>
                </a:tc>
                <a:tc>
                  <a:txBody>
                    <a:bodyPr/>
                    <a:lstStyle/>
                    <a:p>
                      <a:pPr algn="ctr"/>
                      <a:r>
                        <a:rPr lang="en-US" sz="1400" kern="0" dirty="0">
                          <a:effectLst/>
                        </a:rPr>
                        <a:t>6.9-9.2</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6.5-8.5</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6.0-8.5</a:t>
                      </a:r>
                      <a:endParaRPr lang="zh-CN" alt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0" dirty="0">
                          <a:effectLst/>
                        </a:rPr>
                        <a:t>5-7.6</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rPr>
                        <a:t>-</a:t>
                      </a:r>
                      <a:endParaRPr kumimoji="0" lang="zh-CN" altLang="zh-CN" sz="11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endParaRPr kumimoji="0" lang="zh-CN" altLang="zh-CN" sz="11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924904"/>
                  </a:ext>
                </a:extLst>
              </a:tr>
            </a:tbl>
          </a:graphicData>
        </a:graphic>
      </p:graphicFrame>
      <p:sp>
        <p:nvSpPr>
          <p:cNvPr id="14" name="灯片编号占位符 13">
            <a:extLst>
              <a:ext uri="{FF2B5EF4-FFF2-40B4-BE49-F238E27FC236}">
                <a16:creationId xmlns:a16="http://schemas.microsoft.com/office/drawing/2014/main" id="{8B7E95ED-8F69-4B26-B882-F5A2D24F38A4}"/>
              </a:ext>
            </a:extLst>
          </p:cNvPr>
          <p:cNvSpPr>
            <a:spLocks noGrp="1"/>
          </p:cNvSpPr>
          <p:nvPr>
            <p:ph type="sldNum" sz="quarter" idx="12"/>
          </p:nvPr>
        </p:nvSpPr>
        <p:spPr/>
        <p:txBody>
          <a:bodyPr numCol="1"/>
          <a:lstStyle/>
          <a:p>
            <a:fld id="{27065323-F441-4814-A85D-EDA3A478EE0A}" type="slidenum">
              <a:rPr lang="en-BE" altLang="en-BE" smtClean="0"/>
              <a:t>17</a:t>
            </a:fld>
            <a:endParaRPr lang="en-BE" altLang="en-BE"/>
          </a:p>
        </p:txBody>
      </p:sp>
      <p:sp>
        <p:nvSpPr>
          <p:cNvPr id="15" name="文本框 14">
            <a:extLst>
              <a:ext uri="{FF2B5EF4-FFF2-40B4-BE49-F238E27FC236}">
                <a16:creationId xmlns:a16="http://schemas.microsoft.com/office/drawing/2014/main" id="{9B33F240-27B1-4D3D-875B-B2833893203D}"/>
              </a:ext>
            </a:extLst>
          </p:cNvPr>
          <p:cNvSpPr txBox="1"/>
          <p:nvPr/>
        </p:nvSpPr>
        <p:spPr>
          <a:xfrm>
            <a:off x="3418840" y="2602146"/>
            <a:ext cx="7767320" cy="307777"/>
          </a:xfrm>
          <a:prstGeom prst="rect">
            <a:avLst/>
          </a:prstGeom>
          <a:noFill/>
        </p:spPr>
        <p:txBody>
          <a:bodyPr wrap="square" numCol="1">
            <a:spAutoFit/>
          </a:bodyPr>
          <a:lstStyle/>
          <a:p>
            <a:r>
              <a:rPr lang="en-US" altLang="zh-CN" sz="1400" b="0" i="0" dirty="0">
                <a:solidFill>
                  <a:srgbClr val="000000"/>
                </a:solidFill>
                <a:effectLst/>
                <a:latin typeface="Arial" panose="020B0604020202020204" pitchFamily="34" charset="0"/>
                <a:cs typeface="Arial" panose="020B0604020202020204" pitchFamily="34" charset="0"/>
              </a:rPr>
              <a:t>Table 5– Compare the bottled mineral water and tap water in Flanders with standards [10]</a:t>
            </a:r>
            <a:endParaRPr lang="zh-CN" sz="1400" dirty="0"/>
          </a:p>
        </p:txBody>
      </p:sp>
      <p:sp>
        <p:nvSpPr>
          <p:cNvPr id="9" name="文本框 8">
            <a:extLst>
              <a:ext uri="{FF2B5EF4-FFF2-40B4-BE49-F238E27FC236}">
                <a16:creationId xmlns:a16="http://schemas.microsoft.com/office/drawing/2014/main" id="{8E5C16D2-378E-4606-A490-673C16BB3DB8}"/>
              </a:ext>
            </a:extLst>
          </p:cNvPr>
          <p:cNvSpPr txBox="1"/>
          <p:nvPr/>
        </p:nvSpPr>
        <p:spPr>
          <a:xfrm>
            <a:off x="233680" y="1430472"/>
            <a:ext cx="6096000" cy="1200329"/>
          </a:xfrm>
          <a:prstGeom prst="rect">
            <a:avLst/>
          </a:prstGeom>
          <a:noFill/>
        </p:spPr>
        <p:txBody>
          <a:bodyPr wrap="square">
            <a:spAutoFit/>
          </a:bodyPr>
          <a:lstStyle/>
          <a:p>
            <a:r>
              <a:rPr lang="zh-CN" altLang="en-US" dirty="0"/>
              <a:t>Therefore, we suggest that tap water can fully meet our daily demand for minerals, and all indicators are within a safe range. If there are special needs for minerals and taste, bottled water can be purchased on demand.</a:t>
            </a:r>
          </a:p>
        </p:txBody>
      </p:sp>
    </p:spTree>
    <p:extLst>
      <p:ext uri="{BB962C8B-B14F-4D97-AF65-F5344CB8AC3E}">
        <p14:creationId xmlns:p14="http://schemas.microsoft.com/office/powerpoint/2010/main" val="1906946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633D0CE3-A0E9-4E83-A4A8-B58F066922AD}"/>
              </a:ext>
            </a:extLst>
          </p:cNvPr>
          <p:cNvPicPr>
            <a:picLocks noChangeAspect="1"/>
          </p:cNvPicPr>
          <p:nvPr/>
        </p:nvPicPr>
        <p:blipFill rotWithShape="1">
          <a:blip r:embed="rId3"/>
          <a:srcRect l="3385" r="-3773"/>
          <a:stretch/>
        </p:blipFill>
        <p:spPr>
          <a:xfrm>
            <a:off x="1" y="0"/>
            <a:ext cx="12772416" cy="6858000"/>
          </a:xfrm>
          <a:prstGeom prst="roundRect">
            <a:avLst>
              <a:gd name="adj" fmla="val 8594"/>
            </a:avLst>
          </a:prstGeom>
          <a:gradFill>
            <a:gsLst>
              <a:gs pos="50000">
                <a:srgbClr val="FBFCFE">
                  <a:alpha val="50000"/>
                </a:srgbClr>
              </a:gs>
              <a:gs pos="0">
                <a:schemeClr val="bg1">
                  <a:alpha val="0"/>
                </a:schemeClr>
              </a:gs>
              <a:gs pos="100000">
                <a:schemeClr val="accent1">
                  <a:lumMod val="0"/>
                  <a:lumOff val="100000"/>
                </a:schemeClr>
              </a:gs>
              <a:gs pos="100000">
                <a:schemeClr val="bg1">
                  <a:alpha val="0"/>
                </a:schemeClr>
              </a:gs>
            </a:gsLst>
            <a:lin ang="5400000" scaled="0"/>
          </a:gradFill>
          <a:ln>
            <a:noFill/>
          </a:ln>
          <a:effectLst/>
        </p:spPr>
      </p:pic>
      <p:sp>
        <p:nvSpPr>
          <p:cNvPr id="5" name="矩形 4">
            <a:extLst>
              <a:ext uri="{FF2B5EF4-FFF2-40B4-BE49-F238E27FC236}">
                <a16:creationId xmlns:a16="http://schemas.microsoft.com/office/drawing/2014/main" id="{8C3294C0-2F5D-46B7-905E-85B27CF25B9D}"/>
              </a:ext>
            </a:extLst>
          </p:cNvPr>
          <p:cNvSpPr/>
          <p:nvPr/>
        </p:nvSpPr>
        <p:spPr>
          <a:xfrm>
            <a:off x="0" y="0"/>
            <a:ext cx="12286034" cy="6858000"/>
          </a:xfrm>
          <a:prstGeom prst="rect">
            <a:avLst/>
          </a:prstGeom>
          <a:gradFill flip="none" rotWithShape="1">
            <a:gsLst>
              <a:gs pos="29000">
                <a:srgbClr val="FDFEFF">
                  <a:alpha val="76000"/>
                </a:srgbClr>
              </a:gs>
              <a:gs pos="0">
                <a:schemeClr val="bg1"/>
              </a:gs>
              <a:gs pos="100000">
                <a:schemeClr val="accent1">
                  <a:lumMod val="0"/>
                  <a:lumOff val="100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DB6BEEE2-411E-4695-8757-3C36CC97B096}"/>
              </a:ext>
            </a:extLst>
          </p:cNvPr>
          <p:cNvPicPr>
            <a:picLocks noChangeAspect="1"/>
          </p:cNvPicPr>
          <p:nvPr/>
        </p:nvPicPr>
        <p:blipFill>
          <a:blip r:embed="rId4"/>
          <a:stretch>
            <a:fillRect/>
          </a:stretch>
        </p:blipFill>
        <p:spPr>
          <a:xfrm>
            <a:off x="5607749" y="6291023"/>
            <a:ext cx="6584251" cy="566977"/>
          </a:xfrm>
          <a:prstGeom prst="rect">
            <a:avLst/>
          </a:prstGeom>
        </p:spPr>
      </p:pic>
      <p:sp>
        <p:nvSpPr>
          <p:cNvPr id="2" name="Title 1">
            <a:extLst>
              <a:ext uri="{FF2B5EF4-FFF2-40B4-BE49-F238E27FC236}">
                <a16:creationId xmlns:a16="http://schemas.microsoft.com/office/drawing/2014/main" id="{09E07256-A3AC-41B1-B700-4EA908BDB025}"/>
              </a:ext>
            </a:extLst>
          </p:cNvPr>
          <p:cNvSpPr>
            <a:spLocks noGrp="1"/>
          </p:cNvSpPr>
          <p:nvPr>
            <p:ph type="title"/>
          </p:nvPr>
        </p:nvSpPr>
        <p:spPr>
          <a:xfrm>
            <a:off x="838200" y="191716"/>
            <a:ext cx="10515600" cy="1325563"/>
          </a:xfrm>
        </p:spPr>
        <p:txBody>
          <a:bodyPr numCol="1"/>
          <a:lstStyle/>
          <a:p>
            <a:r>
              <a:rPr lang="en-US" altLang="zh-CN" dirty="0">
                <a:solidFill>
                  <a:srgbClr val="A5C3C3"/>
                </a:solidFill>
                <a:latin typeface="Aharoni" panose="02010803020104030203" pitchFamily="2" charset="-79"/>
                <a:cs typeface="Aharoni" panose="02010803020104030203" pitchFamily="2" charset="-79"/>
              </a:rPr>
              <a:t>Conclusion </a:t>
            </a:r>
            <a:endParaRPr lang="en-BE" altLang="en-BE" dirty="0"/>
          </a:p>
        </p:txBody>
      </p:sp>
      <p:sp>
        <p:nvSpPr>
          <p:cNvPr id="3" name="Content Placeholder 2">
            <a:extLst>
              <a:ext uri="{FF2B5EF4-FFF2-40B4-BE49-F238E27FC236}">
                <a16:creationId xmlns:a16="http://schemas.microsoft.com/office/drawing/2014/main" id="{5066CC38-A122-4308-80D7-10F145727A13}"/>
              </a:ext>
            </a:extLst>
          </p:cNvPr>
          <p:cNvSpPr>
            <a:spLocks noGrp="1"/>
          </p:cNvSpPr>
          <p:nvPr>
            <p:ph idx="1"/>
          </p:nvPr>
        </p:nvSpPr>
        <p:spPr/>
        <p:txBody>
          <a:bodyPr numCol="1"/>
          <a:lstStyle/>
          <a:p>
            <a:pPr marL="0" indent="0">
              <a:buNone/>
            </a:pPr>
            <a:endParaRPr lang="en-US" sz="2000" dirty="0">
              <a:solidFill>
                <a:schemeClr val="bg2">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The geological analysis of BMW shows that the geological effect is the main factor for the different types of the related ground water;</a:t>
            </a:r>
          </a:p>
          <a:p>
            <a:r>
              <a:rPr lang="en-US" sz="2000" dirty="0">
                <a:solidFill>
                  <a:schemeClr val="bg2">
                    <a:lumMod val="50000"/>
                  </a:schemeClr>
                </a:solidFill>
                <a:latin typeface="Arial" panose="020B0604020202020204" pitchFamily="34" charset="0"/>
                <a:cs typeface="Arial" panose="020B0604020202020204" pitchFamily="34" charset="0"/>
              </a:rPr>
              <a:t>The evaluation parameters of BMW and the related chemical elements can be distributed into five groups;</a:t>
            </a:r>
          </a:p>
          <a:p>
            <a:r>
              <a:rPr lang="en-US" altLang="zh-CN" sz="2000" dirty="0">
                <a:solidFill>
                  <a:schemeClr val="bg2">
                    <a:lumMod val="50000"/>
                  </a:schemeClr>
                </a:solidFill>
                <a:latin typeface="Arial" panose="020B0604020202020204" pitchFamily="34" charset="0"/>
                <a:cs typeface="Arial" panose="020B0604020202020204" pitchFamily="34" charset="0"/>
              </a:rPr>
              <a:t>The bottled waters have huge varied range of elements range, while the tap water is more stable.</a:t>
            </a:r>
            <a:endParaRPr lang="en-US" sz="2000" dirty="0">
              <a:solidFill>
                <a:schemeClr val="bg2">
                  <a:lumMod val="50000"/>
                </a:schemeClr>
              </a:solidFill>
              <a:latin typeface="Arial" panose="020B0604020202020204" pitchFamily="34" charset="0"/>
              <a:cs typeface="Arial" panose="020B0604020202020204" pitchFamily="34" charset="0"/>
            </a:endParaRPr>
          </a:p>
        </p:txBody>
      </p:sp>
      <p:sp>
        <p:nvSpPr>
          <p:cNvPr id="6" name="灯片编号占位符 5">
            <a:extLst>
              <a:ext uri="{FF2B5EF4-FFF2-40B4-BE49-F238E27FC236}">
                <a16:creationId xmlns:a16="http://schemas.microsoft.com/office/drawing/2014/main" id="{CF12366C-3D90-4723-93BF-D8A2D725F629}"/>
              </a:ext>
            </a:extLst>
          </p:cNvPr>
          <p:cNvSpPr>
            <a:spLocks noGrp="1"/>
          </p:cNvSpPr>
          <p:nvPr>
            <p:ph type="sldNum" sz="quarter" idx="12"/>
          </p:nvPr>
        </p:nvSpPr>
        <p:spPr/>
        <p:txBody>
          <a:bodyPr numCol="1"/>
          <a:lstStyle/>
          <a:p>
            <a:fld id="{27065323-F441-4814-A85D-EDA3A478EE0A}" type="slidenum">
              <a:rPr lang="en-BE" altLang="en-BE" smtClean="0"/>
              <a:t>18</a:t>
            </a:fld>
            <a:endParaRPr lang="en-BE" altLang="en-BE"/>
          </a:p>
        </p:txBody>
      </p:sp>
    </p:spTree>
    <p:extLst>
      <p:ext uri="{BB962C8B-B14F-4D97-AF65-F5344CB8AC3E}">
        <p14:creationId xmlns:p14="http://schemas.microsoft.com/office/powerpoint/2010/main" val="160802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07256-A3AC-41B1-B700-4EA908BDB025}"/>
              </a:ext>
            </a:extLst>
          </p:cNvPr>
          <p:cNvSpPr>
            <a:spLocks noGrp="1"/>
          </p:cNvSpPr>
          <p:nvPr>
            <p:ph type="title"/>
          </p:nvPr>
        </p:nvSpPr>
        <p:spPr/>
        <p:txBody>
          <a:bodyPr numCol="1"/>
          <a:lstStyle/>
          <a:p>
            <a:r>
              <a:rPr lang="en-US" altLang="zh-CN" dirty="0">
                <a:solidFill>
                  <a:srgbClr val="A5C3C3"/>
                </a:solidFill>
                <a:latin typeface="Aharoni" panose="02010803020104030203" pitchFamily="2" charset="-79"/>
                <a:cs typeface="Aharoni" panose="02010803020104030203" pitchFamily="2" charset="-79"/>
              </a:rPr>
              <a:t>References</a:t>
            </a:r>
            <a:endParaRPr lang="en-BE" altLang="en-BE" dirty="0"/>
          </a:p>
        </p:txBody>
      </p:sp>
      <p:sp>
        <p:nvSpPr>
          <p:cNvPr id="3" name="Content Placeholder 2">
            <a:extLst>
              <a:ext uri="{FF2B5EF4-FFF2-40B4-BE49-F238E27FC236}">
                <a16:creationId xmlns:a16="http://schemas.microsoft.com/office/drawing/2014/main" id="{5066CC38-A122-4308-80D7-10F145727A13}"/>
              </a:ext>
            </a:extLst>
          </p:cNvPr>
          <p:cNvSpPr>
            <a:spLocks noGrp="1"/>
          </p:cNvSpPr>
          <p:nvPr>
            <p:ph idx="1"/>
          </p:nvPr>
        </p:nvSpPr>
        <p:spPr>
          <a:xfrm>
            <a:off x="838200" y="1690688"/>
            <a:ext cx="10515600" cy="4895850"/>
          </a:xfrm>
        </p:spPr>
        <p:txBody>
          <a:bodyPr numCol="1">
            <a:normAutofit lnSpcReduction="10000"/>
          </a:bodyPr>
          <a:lstStyle/>
          <a:p>
            <a:pPr marL="0" indent="0">
              <a:buNone/>
            </a:pPr>
            <a:r>
              <a:rPr lang="en-US" altLang="zh-CN" sz="1600" dirty="0">
                <a:solidFill>
                  <a:schemeClr val="bg2">
                    <a:lumMod val="50000"/>
                  </a:schemeClr>
                </a:solidFill>
                <a:latin typeface="Arial" panose="020B0604020202020204" pitchFamily="34" charset="0"/>
                <a:cs typeface="Arial" panose="020B0604020202020204" pitchFamily="34" charset="0"/>
              </a:rPr>
              <a:t>[1] R. </a:t>
            </a:r>
            <a:r>
              <a:rPr lang="en-US" altLang="zh-CN" sz="1600" dirty="0" err="1">
                <a:solidFill>
                  <a:schemeClr val="bg2">
                    <a:lumMod val="50000"/>
                  </a:schemeClr>
                </a:solidFill>
                <a:latin typeface="Arial" panose="020B0604020202020204" pitchFamily="34" charset="0"/>
                <a:cs typeface="Arial" panose="020B0604020202020204" pitchFamily="34" charset="0"/>
              </a:rPr>
              <a:t>Geerts</a:t>
            </a:r>
            <a:r>
              <a:rPr lang="en-US" altLang="zh-CN" sz="1600" dirty="0">
                <a:solidFill>
                  <a:schemeClr val="bg2">
                    <a:lumMod val="50000"/>
                  </a:schemeClr>
                </a:solidFill>
                <a:latin typeface="Arial" panose="020B0604020202020204" pitchFamily="34" charset="0"/>
                <a:cs typeface="Arial" panose="020B0604020202020204" pitchFamily="34" charset="0"/>
              </a:rPr>
              <a:t> et al., “Bottle or tap? Toward an integrated approach to water type consumption,” Water Research, vol. 173, p. 115578, Apr. 2020.</a:t>
            </a:r>
            <a:endParaRPr lang="en-US" sz="1600" dirty="0">
              <a:solidFill>
                <a:schemeClr val="bg2">
                  <a:lumMod val="50000"/>
                </a:schemeClr>
              </a:solidFill>
              <a:latin typeface="Arial" panose="020B0604020202020204" pitchFamily="34" charset="0"/>
              <a:cs typeface="Arial" panose="020B0604020202020204" pitchFamily="34" charset="0"/>
            </a:endParaRPr>
          </a:p>
          <a:p>
            <a:pPr marL="0" indent="0">
              <a:buNone/>
            </a:pPr>
            <a:r>
              <a:rPr lang="en-US" altLang="zh-CN" sz="1600" dirty="0">
                <a:solidFill>
                  <a:schemeClr val="bg2">
                    <a:lumMod val="50000"/>
                  </a:schemeClr>
                </a:solidFill>
                <a:latin typeface="Arial" panose="020B0604020202020204" pitchFamily="34" charset="0"/>
                <a:cs typeface="Arial" panose="020B0604020202020204" pitchFamily="34" charset="0"/>
              </a:rPr>
              <a:t>[2] </a:t>
            </a:r>
            <a:r>
              <a:rPr lang="en-US" altLang="zh-CN" sz="1600" dirty="0" err="1">
                <a:solidFill>
                  <a:schemeClr val="bg2">
                    <a:lumMod val="50000"/>
                  </a:schemeClr>
                </a:solidFill>
                <a:latin typeface="Arial" panose="020B0604020202020204" pitchFamily="34" charset="0"/>
                <a:cs typeface="Arial" panose="020B0604020202020204" pitchFamily="34" charset="0"/>
              </a:rPr>
              <a:t>Quattrini</a:t>
            </a:r>
            <a:r>
              <a:rPr lang="en-US" altLang="zh-CN" sz="1600" dirty="0">
                <a:solidFill>
                  <a:schemeClr val="bg2">
                    <a:lumMod val="50000"/>
                  </a:schemeClr>
                </a:solidFill>
                <a:latin typeface="Arial" panose="020B0604020202020204" pitchFamily="34" charset="0"/>
                <a:cs typeface="Arial" panose="020B0604020202020204" pitchFamily="34" charset="0"/>
              </a:rPr>
              <a:t> S, </a:t>
            </a:r>
            <a:r>
              <a:rPr lang="en-US" altLang="zh-CN" sz="1600" dirty="0" err="1">
                <a:solidFill>
                  <a:schemeClr val="bg2">
                    <a:lumMod val="50000"/>
                  </a:schemeClr>
                </a:solidFill>
                <a:latin typeface="Arial" panose="020B0604020202020204" pitchFamily="34" charset="0"/>
                <a:cs typeface="Arial" panose="020B0604020202020204" pitchFamily="34" charset="0"/>
              </a:rPr>
              <a:t>Pampaloni</a:t>
            </a:r>
            <a:r>
              <a:rPr lang="en-US" altLang="zh-CN" sz="1600" dirty="0">
                <a:solidFill>
                  <a:schemeClr val="bg2">
                    <a:lumMod val="50000"/>
                  </a:schemeClr>
                </a:solidFill>
                <a:latin typeface="Arial" panose="020B0604020202020204" pitchFamily="34" charset="0"/>
                <a:cs typeface="Arial" panose="020B0604020202020204" pitchFamily="34" charset="0"/>
              </a:rPr>
              <a:t> B, Brandi ML. Natural mineral waters: chemical characteristics and health effects. Clin Cases Miner Bone </a:t>
            </a:r>
            <a:r>
              <a:rPr lang="en-US" altLang="zh-CN" sz="1600" dirty="0" err="1">
                <a:solidFill>
                  <a:schemeClr val="bg2">
                    <a:lumMod val="50000"/>
                  </a:schemeClr>
                </a:solidFill>
                <a:latin typeface="Arial" panose="020B0604020202020204" pitchFamily="34" charset="0"/>
                <a:cs typeface="Arial" panose="020B0604020202020204" pitchFamily="34" charset="0"/>
              </a:rPr>
              <a:t>Metab</a:t>
            </a:r>
            <a:r>
              <a:rPr lang="en-US" altLang="zh-CN" sz="1600" dirty="0">
                <a:solidFill>
                  <a:schemeClr val="bg2">
                    <a:lumMod val="50000"/>
                  </a:schemeClr>
                </a:solidFill>
                <a:latin typeface="Arial" panose="020B0604020202020204" pitchFamily="34" charset="0"/>
                <a:cs typeface="Arial" panose="020B0604020202020204" pitchFamily="34" charset="0"/>
              </a:rPr>
              <a:t>. 2016;13(3):173-180. </a:t>
            </a:r>
          </a:p>
          <a:p>
            <a:pPr marL="0" indent="0">
              <a:buNone/>
            </a:pPr>
            <a:r>
              <a:rPr lang="en-US" altLang="zh-CN" sz="1600" dirty="0">
                <a:solidFill>
                  <a:schemeClr val="bg2">
                    <a:lumMod val="50000"/>
                  </a:schemeClr>
                </a:solidFill>
                <a:latin typeface="Arial" panose="020B0604020202020204" pitchFamily="34" charset="0"/>
                <a:cs typeface="Arial" panose="020B0604020202020204" pitchFamily="34" charset="0"/>
              </a:rPr>
              <a:t>[3] </a:t>
            </a:r>
            <a:r>
              <a:rPr lang="en-US" altLang="zh-CN" sz="1600" dirty="0" err="1">
                <a:solidFill>
                  <a:schemeClr val="bg2">
                    <a:lumMod val="50000"/>
                  </a:schemeClr>
                </a:solidFill>
                <a:latin typeface="Arial" panose="020B0604020202020204" pitchFamily="34" charset="0"/>
                <a:cs typeface="Arial" panose="020B0604020202020204" pitchFamily="34" charset="0"/>
              </a:rPr>
              <a:t>Demetriades</a:t>
            </a:r>
            <a:r>
              <a:rPr lang="en-US" altLang="zh-CN" sz="1600" dirty="0">
                <a:solidFill>
                  <a:schemeClr val="bg2">
                    <a:lumMod val="50000"/>
                  </a:schemeClr>
                </a:solidFill>
                <a:latin typeface="Arial" panose="020B0604020202020204" pitchFamily="34" charset="0"/>
                <a:cs typeface="Arial" panose="020B0604020202020204" pitchFamily="34" charset="0"/>
              </a:rPr>
              <a:t> A, Cullen K, Reimann C, et al. EGG: European Groundwater Geochemistry[J]. European Geologist European Geologist, 2015: 20.</a:t>
            </a:r>
          </a:p>
          <a:p>
            <a:pPr marL="0" indent="0">
              <a:buNone/>
            </a:pPr>
            <a:r>
              <a:rPr lang="en-US" altLang="zh-CN" sz="1600" dirty="0">
                <a:solidFill>
                  <a:schemeClr val="bg2">
                    <a:lumMod val="50000"/>
                  </a:schemeClr>
                </a:solidFill>
                <a:latin typeface="Arial" panose="020B0604020202020204" pitchFamily="34" charset="0"/>
                <a:cs typeface="Arial" panose="020B0604020202020204" pitchFamily="34" charset="0"/>
              </a:rPr>
              <a:t>[4] Bustillo </a:t>
            </a:r>
            <a:r>
              <a:rPr lang="en-US" altLang="zh-CN" sz="1600" dirty="0" err="1">
                <a:solidFill>
                  <a:schemeClr val="bg2">
                    <a:lumMod val="50000"/>
                  </a:schemeClr>
                </a:solidFill>
                <a:latin typeface="Arial" panose="020B0604020202020204" pitchFamily="34" charset="0"/>
                <a:cs typeface="Arial" panose="020B0604020202020204" pitchFamily="34" charset="0"/>
              </a:rPr>
              <a:t>Revuelta</a:t>
            </a:r>
            <a:r>
              <a:rPr lang="en-US" altLang="zh-CN" sz="1600" dirty="0">
                <a:solidFill>
                  <a:schemeClr val="bg2">
                    <a:lumMod val="50000"/>
                  </a:schemeClr>
                </a:solidFill>
                <a:latin typeface="Arial" panose="020B0604020202020204" pitchFamily="34" charset="0"/>
                <a:cs typeface="Arial" panose="020B0604020202020204" pitchFamily="34" charset="0"/>
              </a:rPr>
              <a:t> M. (2018) Mineral Deposits: Types and Geology. In: Mineral Resources. Springer Textbooks in Earth Sciences, Geography and Environment. Springer, Cham. https://doi.org/10.1007/978-3-319-58760-8_2</a:t>
            </a:r>
          </a:p>
          <a:p>
            <a:pPr marL="0" indent="0">
              <a:buNone/>
            </a:pPr>
            <a:r>
              <a:rPr lang="en-US" altLang="zh-CN" sz="1600" dirty="0">
                <a:solidFill>
                  <a:schemeClr val="bg2">
                    <a:lumMod val="50000"/>
                  </a:schemeClr>
                </a:solidFill>
                <a:latin typeface="Arial" panose="020B0604020202020204" pitchFamily="34" charset="0"/>
                <a:cs typeface="Arial" panose="020B0604020202020204" pitchFamily="34" charset="0"/>
              </a:rPr>
              <a:t>[5] Nwankwo, C.B., Hoque, M.A., Islam, M.A. et al. Groundwater Constituents and Trace Elements in the Basement Aquifers of Africa and Sedimentary Aquifers of Asia: Medical Hydrogeology of Drinking Water Minerals and Toxicants. Earth Syst Environ 4, 369–384 (2020)</a:t>
            </a:r>
          </a:p>
          <a:p>
            <a:pPr marL="0" indent="0">
              <a:buNone/>
            </a:pPr>
            <a:r>
              <a:rPr lang="en-US" altLang="zh-CN" sz="1600" dirty="0">
                <a:solidFill>
                  <a:schemeClr val="bg2">
                    <a:lumMod val="50000"/>
                  </a:schemeClr>
                </a:solidFill>
                <a:latin typeface="Arial" panose="020B0604020202020204" pitchFamily="34" charset="0"/>
                <a:cs typeface="Arial" panose="020B0604020202020204" pitchFamily="34" charset="0"/>
              </a:rPr>
              <a:t>[6] http://mineralwaters.geo.uu.nl/world.php </a:t>
            </a:r>
          </a:p>
          <a:p>
            <a:pPr marL="0" indent="0">
              <a:lnSpc>
                <a:spcPct val="100000"/>
              </a:lnSpc>
              <a:buNone/>
            </a:pPr>
            <a:r>
              <a:rPr lang="en-US" altLang="zh-CN" sz="1600" dirty="0">
                <a:solidFill>
                  <a:schemeClr val="bg2">
                    <a:lumMod val="50000"/>
                  </a:schemeClr>
                </a:solidFill>
                <a:latin typeface="Arial" panose="020B0604020202020204" pitchFamily="34" charset="0"/>
                <a:cs typeface="Arial" panose="020B0604020202020204" pitchFamily="34" charset="0"/>
              </a:rPr>
              <a:t>[7] </a:t>
            </a:r>
            <a:r>
              <a:rPr lang="en-US" altLang="zh-CN" sz="1600" dirty="0">
                <a:solidFill>
                  <a:schemeClr val="bg2">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https://www.ngwa.org/what-is-groundwater/About-groundwater/dissolved-mineral-sources-and-significance</a:t>
            </a:r>
            <a:endParaRPr lang="en-US" altLang="zh-CN" sz="1600" dirty="0">
              <a:solidFill>
                <a:schemeClr val="bg2">
                  <a:lumMod val="50000"/>
                </a:schemeClr>
              </a:solidFill>
              <a:latin typeface="Arial" panose="020B0604020202020204" pitchFamily="34" charset="0"/>
              <a:cs typeface="Arial" panose="020B0604020202020204" pitchFamily="34" charset="0"/>
            </a:endParaRPr>
          </a:p>
          <a:p>
            <a:pPr marL="0" indent="0">
              <a:buNone/>
            </a:pPr>
            <a:r>
              <a:rPr lang="en-US" altLang="zh-CN" sz="1600" dirty="0">
                <a:solidFill>
                  <a:schemeClr val="bg2">
                    <a:lumMod val="50000"/>
                  </a:schemeClr>
                </a:solidFill>
                <a:latin typeface="Arial" panose="020B0604020202020204" pitchFamily="34" charset="0"/>
                <a:cs typeface="Arial" panose="020B0604020202020204" pitchFamily="34" charset="0"/>
              </a:rPr>
              <a:t>[8] </a:t>
            </a:r>
            <a:r>
              <a:rPr lang="en-US" altLang="zh-CN" sz="1600" dirty="0" err="1">
                <a:solidFill>
                  <a:schemeClr val="bg2">
                    <a:lumMod val="50000"/>
                  </a:schemeClr>
                </a:solidFill>
                <a:latin typeface="Arial" panose="020B0604020202020204" pitchFamily="34" charset="0"/>
                <a:cs typeface="Arial" panose="020B0604020202020204" pitchFamily="34" charset="0"/>
              </a:rPr>
              <a:t>Heydari</a:t>
            </a:r>
            <a:r>
              <a:rPr lang="en-US" altLang="zh-CN" sz="1600" dirty="0">
                <a:solidFill>
                  <a:schemeClr val="bg2">
                    <a:lumMod val="50000"/>
                  </a:schemeClr>
                </a:solidFill>
                <a:latin typeface="Arial" panose="020B0604020202020204" pitchFamily="34" charset="0"/>
                <a:cs typeface="Arial" panose="020B0604020202020204" pitchFamily="34" charset="0"/>
              </a:rPr>
              <a:t>, Mohammad &amp; ABBASI, Ali &amp; ROHANI, </a:t>
            </a:r>
            <a:r>
              <a:rPr lang="en-US" altLang="zh-CN" sz="1600" dirty="0" err="1">
                <a:solidFill>
                  <a:schemeClr val="bg2">
                    <a:lumMod val="50000"/>
                  </a:schemeClr>
                </a:solidFill>
                <a:latin typeface="Arial" panose="020B0604020202020204" pitchFamily="34" charset="0"/>
                <a:cs typeface="Arial" panose="020B0604020202020204" pitchFamily="34" charset="0"/>
              </a:rPr>
              <a:t>Seyed</a:t>
            </a:r>
            <a:r>
              <a:rPr lang="en-US" altLang="zh-CN" sz="1600" dirty="0">
                <a:solidFill>
                  <a:schemeClr val="bg2">
                    <a:lumMod val="50000"/>
                  </a:schemeClr>
                </a:solidFill>
                <a:latin typeface="Arial" panose="020B0604020202020204" pitchFamily="34" charset="0"/>
                <a:cs typeface="Arial" panose="020B0604020202020204" pitchFamily="34" charset="0"/>
              </a:rPr>
              <a:t> &amp; HOSSEINI, </a:t>
            </a:r>
            <a:r>
              <a:rPr lang="en-US" altLang="zh-CN" sz="1600" dirty="0" err="1">
                <a:solidFill>
                  <a:schemeClr val="bg2">
                    <a:lumMod val="50000"/>
                  </a:schemeClr>
                </a:solidFill>
                <a:latin typeface="Arial" panose="020B0604020202020204" pitchFamily="34" charset="0"/>
                <a:cs typeface="Arial" panose="020B0604020202020204" pitchFamily="34" charset="0"/>
              </a:rPr>
              <a:t>Seyed</a:t>
            </a:r>
            <a:r>
              <a:rPr lang="en-US" altLang="zh-CN" sz="1600" dirty="0">
                <a:solidFill>
                  <a:schemeClr val="bg2">
                    <a:lumMod val="50000"/>
                  </a:schemeClr>
                </a:solidFill>
                <a:latin typeface="Arial" panose="020B0604020202020204" pitchFamily="34" charset="0"/>
                <a:cs typeface="Arial" panose="020B0604020202020204" pitchFamily="34" charset="0"/>
              </a:rPr>
              <a:t>. (2013). Correlation Study and Regression Analysis of Drinking Water Quality in Kashan City, Iran. </a:t>
            </a:r>
            <a:r>
              <a:rPr lang="en-US" altLang="zh-CN" sz="1600" dirty="0" err="1">
                <a:solidFill>
                  <a:schemeClr val="bg2">
                    <a:lumMod val="50000"/>
                  </a:schemeClr>
                </a:solidFill>
                <a:latin typeface="Arial" panose="020B0604020202020204" pitchFamily="34" charset="0"/>
                <a:cs typeface="Arial" panose="020B0604020202020204" pitchFamily="34" charset="0"/>
              </a:rPr>
              <a:t>Walailak</a:t>
            </a:r>
            <a:r>
              <a:rPr lang="en-US" altLang="zh-CN" sz="1600" dirty="0">
                <a:solidFill>
                  <a:schemeClr val="bg2">
                    <a:lumMod val="50000"/>
                  </a:schemeClr>
                </a:solidFill>
                <a:latin typeface="Arial" panose="020B0604020202020204" pitchFamily="34" charset="0"/>
                <a:cs typeface="Arial" panose="020B0604020202020204" pitchFamily="34" charset="0"/>
              </a:rPr>
              <a:t> Journal of Science and Technology. 10. 315-324. 10.2004/wjst.v10i3.338. </a:t>
            </a:r>
          </a:p>
          <a:p>
            <a:pPr marL="0" indent="0">
              <a:buNone/>
            </a:pPr>
            <a:r>
              <a:rPr lang="en-US" altLang="zh-CN" sz="1600" dirty="0">
                <a:solidFill>
                  <a:schemeClr val="bg2">
                    <a:lumMod val="50000"/>
                  </a:schemeClr>
                </a:solidFill>
                <a:latin typeface="Arial" panose="020B0604020202020204" pitchFamily="34" charset="0"/>
                <a:cs typeface="Arial" panose="020B0604020202020204" pitchFamily="34" charset="0"/>
              </a:rPr>
              <a:t>[9] </a:t>
            </a:r>
            <a:r>
              <a:rPr lang="en-US" altLang="zh-CN" sz="1600" dirty="0">
                <a:solidFill>
                  <a:schemeClr val="bg2">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https://www.spa.be/nl/het-spa-water</a:t>
            </a:r>
            <a:endParaRPr lang="en-US" altLang="zh-CN" sz="1600" dirty="0">
              <a:solidFill>
                <a:schemeClr val="bg2">
                  <a:lumMod val="50000"/>
                </a:schemeClr>
              </a:solidFill>
              <a:latin typeface="Arial" panose="020B0604020202020204" pitchFamily="34" charset="0"/>
              <a:cs typeface="Arial" panose="020B0604020202020204" pitchFamily="34" charset="0"/>
            </a:endParaRPr>
          </a:p>
          <a:p>
            <a:pPr marL="0" indent="0">
              <a:buNone/>
            </a:pPr>
            <a:r>
              <a:rPr lang="en-US" altLang="zh-CN" sz="1600" dirty="0">
                <a:solidFill>
                  <a:schemeClr val="bg2">
                    <a:lumMod val="50000"/>
                  </a:schemeClr>
                </a:solidFill>
                <a:latin typeface="Arial" panose="020B0604020202020204" pitchFamily="34" charset="0"/>
                <a:cs typeface="Arial" panose="020B0604020202020204" pitchFamily="34" charset="0"/>
              </a:rPr>
              <a:t>[10] https://www.dewatergroep.be/nl-be/drinkwater/jouw-drinkwater</a:t>
            </a:r>
          </a:p>
          <a:p>
            <a:pPr marL="0" indent="0">
              <a:buNone/>
            </a:pPr>
            <a:endParaRPr lang="en-US" altLang="zh-CN" sz="1600" dirty="0">
              <a:solidFill>
                <a:schemeClr val="bg2">
                  <a:lumMod val="50000"/>
                </a:schemeClr>
              </a:solidFill>
              <a:latin typeface="Arial" panose="020B0604020202020204" pitchFamily="34" charset="0"/>
              <a:cs typeface="Arial" panose="020B0604020202020204" pitchFamily="34" charset="0"/>
            </a:endParaRPr>
          </a:p>
          <a:p>
            <a:pPr marL="0" indent="0">
              <a:buNone/>
            </a:pPr>
            <a:endParaRPr lang="en-US" altLang="zh-CN" sz="1600" dirty="0">
              <a:solidFill>
                <a:schemeClr val="bg2">
                  <a:lumMod val="50000"/>
                </a:schemeClr>
              </a:solidFill>
              <a:latin typeface="Arial" panose="020B0604020202020204" pitchFamily="34" charset="0"/>
              <a:cs typeface="Arial" panose="020B0604020202020204" pitchFamily="34" charset="0"/>
            </a:endParaRPr>
          </a:p>
          <a:p>
            <a:endParaRPr lang="zh-CN" sz="1600" dirty="0">
              <a:solidFill>
                <a:schemeClr val="bg2">
                  <a:lumMod val="50000"/>
                </a:schemeClr>
              </a:solidFill>
              <a:latin typeface="Arial" panose="020B0604020202020204" pitchFamily="34" charset="0"/>
              <a:cs typeface="Arial" panose="020B0604020202020204" pitchFamily="34" charset="0"/>
            </a:endParaRPr>
          </a:p>
          <a:p>
            <a:endParaRPr lang="en-US" altLang="zh-CN" sz="1600" dirty="0">
              <a:solidFill>
                <a:schemeClr val="bg2">
                  <a:lumMod val="50000"/>
                </a:schemeClr>
              </a:solidFill>
              <a:latin typeface="Arial" panose="020B0604020202020204" pitchFamily="34" charset="0"/>
              <a:cs typeface="Arial" panose="020B0604020202020204" pitchFamily="34" charset="0"/>
            </a:endParaRPr>
          </a:p>
          <a:p>
            <a:endParaRPr lang="en-US" altLang="zh-CN" sz="1600" dirty="0">
              <a:solidFill>
                <a:schemeClr val="bg2">
                  <a:lumMod val="50000"/>
                </a:schemeClr>
              </a:solidFill>
              <a:latin typeface="Arial" panose="020B0604020202020204" pitchFamily="34" charset="0"/>
              <a:cs typeface="Arial" panose="020B0604020202020204" pitchFamily="34" charset="0"/>
            </a:endParaRPr>
          </a:p>
          <a:p>
            <a:endParaRPr lang="en-US" sz="1600" dirty="0">
              <a:solidFill>
                <a:schemeClr val="bg2">
                  <a:lumMod val="50000"/>
                </a:schemeClr>
              </a:solidFill>
              <a:latin typeface="Arial" panose="020B0604020202020204" pitchFamily="34" charset="0"/>
              <a:cs typeface="Arial" panose="020B0604020202020204" pitchFamily="34" charset="0"/>
            </a:endParaRPr>
          </a:p>
        </p:txBody>
      </p:sp>
      <p:sp>
        <p:nvSpPr>
          <p:cNvPr id="9" name="灯片编号占位符 8">
            <a:extLst>
              <a:ext uri="{FF2B5EF4-FFF2-40B4-BE49-F238E27FC236}">
                <a16:creationId xmlns:a16="http://schemas.microsoft.com/office/drawing/2014/main" id="{60DBFA90-4253-439B-A1BA-AAF4445CB323}"/>
              </a:ext>
            </a:extLst>
          </p:cNvPr>
          <p:cNvSpPr>
            <a:spLocks noGrp="1"/>
          </p:cNvSpPr>
          <p:nvPr>
            <p:ph type="sldNum" sz="quarter" idx="12"/>
          </p:nvPr>
        </p:nvSpPr>
        <p:spPr/>
        <p:txBody>
          <a:bodyPr numCol="1"/>
          <a:lstStyle/>
          <a:p>
            <a:fld id="{27065323-F441-4814-A85D-EDA3A478EE0A}" type="slidenum">
              <a:rPr lang="en-BE" altLang="en-BE" smtClean="0"/>
              <a:t>19</a:t>
            </a:fld>
            <a:endParaRPr lang="en-BE" altLang="en-BE"/>
          </a:p>
        </p:txBody>
      </p:sp>
    </p:spTree>
    <p:extLst>
      <p:ext uri="{BB962C8B-B14F-4D97-AF65-F5344CB8AC3E}">
        <p14:creationId xmlns:p14="http://schemas.microsoft.com/office/powerpoint/2010/main" val="304421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80FA6A-501A-4A1B-A79A-5F49C3DC6C1B}"/>
              </a:ext>
            </a:extLst>
          </p:cNvPr>
          <p:cNvSpPr>
            <a:spLocks noGrp="1"/>
          </p:cNvSpPr>
          <p:nvPr>
            <p:ph type="title"/>
          </p:nvPr>
        </p:nvSpPr>
        <p:spPr>
          <a:xfrm>
            <a:off x="4614768" y="317188"/>
            <a:ext cx="7249459" cy="1676603"/>
          </a:xfrm>
        </p:spPr>
        <p:txBody>
          <a:bodyPr numCol="1">
            <a:normAutofit/>
          </a:bodyPr>
          <a:lstStyle/>
          <a:p>
            <a:r>
              <a:rPr lang="en-US" altLang="zh-CN" sz="3600" dirty="0">
                <a:solidFill>
                  <a:srgbClr val="A5C3C3"/>
                </a:solidFill>
                <a:latin typeface="Aharoni" panose="02010803020104030203" pitchFamily="2" charset="-79"/>
                <a:cs typeface="Aharoni" panose="02010803020104030203" pitchFamily="2" charset="-79"/>
              </a:rPr>
              <a:t>Does bottled water taste better than tap water in Flanders?</a:t>
            </a:r>
            <a:endParaRPr lang="en-BE" altLang="en-BE" sz="3600" dirty="0">
              <a:solidFill>
                <a:srgbClr val="A5C3C3"/>
              </a:solidFill>
              <a:latin typeface="Aharoni" panose="02010803020104030203" pitchFamily="2" charset="-79"/>
              <a:cs typeface="Aharoni" panose="02010803020104030203" pitchFamily="2" charset="-79"/>
            </a:endParaRPr>
          </a:p>
        </p:txBody>
      </p:sp>
      <p:sp>
        <p:nvSpPr>
          <p:cNvPr id="21" name="Rectangle 14">
            <a:extLst>
              <a:ext uri="{FF2B5EF4-FFF2-40B4-BE49-F238E27FC236}">
                <a16:creationId xmlns:a16="http://schemas.microsoft.com/office/drawing/2014/main" id="{BBDB9CBB-F581-4208-9C34-D4E8577A9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2" name="Rounded Rectangle 9">
            <a:extLst>
              <a:ext uri="{FF2B5EF4-FFF2-40B4-BE49-F238E27FC236}">
                <a16:creationId xmlns:a16="http://schemas.microsoft.com/office/drawing/2014/main" id="{F8F2DBF4-5F7B-457C-98A0-0337482F2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3" name="图形 2" descr="漏水的龙头 轮廓">
            <a:extLst>
              <a:ext uri="{FF2B5EF4-FFF2-40B4-BE49-F238E27FC236}">
                <a16:creationId xmlns:a16="http://schemas.microsoft.com/office/drawing/2014/main" id="{E9204D07-0823-41BE-8EA8-FE501D4CF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0328" y="1379617"/>
            <a:ext cx="1635351" cy="1635351"/>
          </a:xfrm>
          <a:prstGeom prst="rect">
            <a:avLst/>
          </a:prstGeom>
        </p:spPr>
      </p:pic>
      <p:pic>
        <p:nvPicPr>
          <p:cNvPr id="10" name="图形 9" descr="水瓶 轮廓">
            <a:extLst>
              <a:ext uri="{FF2B5EF4-FFF2-40B4-BE49-F238E27FC236}">
                <a16:creationId xmlns:a16="http://schemas.microsoft.com/office/drawing/2014/main" id="{D4C0BF52-5069-42B2-B074-95EAB26606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1628" y="3909953"/>
            <a:ext cx="1874051" cy="1874051"/>
          </a:xfrm>
          <a:prstGeom prst="rect">
            <a:avLst/>
          </a:prstGeom>
        </p:spPr>
      </p:pic>
      <p:sp>
        <p:nvSpPr>
          <p:cNvPr id="9" name="内容占位符 8">
            <a:extLst>
              <a:ext uri="{FF2B5EF4-FFF2-40B4-BE49-F238E27FC236}">
                <a16:creationId xmlns:a16="http://schemas.microsoft.com/office/drawing/2014/main" id="{5035CC20-8A79-4DF1-A825-2FB8E4FEF7C6}"/>
              </a:ext>
            </a:extLst>
          </p:cNvPr>
          <p:cNvSpPr>
            <a:spLocks noGrp="1"/>
          </p:cNvSpPr>
          <p:nvPr>
            <p:ph idx="1"/>
          </p:nvPr>
        </p:nvSpPr>
        <p:spPr>
          <a:xfrm>
            <a:off x="4771629" y="2383040"/>
            <a:ext cx="6935739" cy="1817588"/>
          </a:xfrm>
        </p:spPr>
        <p:txBody>
          <a:bodyPr numCol="1">
            <a:normAutofit fontScale="92500" lnSpcReduction="10000"/>
          </a:bodyPr>
          <a:lstStyle/>
          <a:p>
            <a:pPr>
              <a:lnSpc>
                <a:spcPct val="150000"/>
              </a:lnSpc>
            </a:pPr>
            <a:r>
              <a:rPr lang="en-US" altLang="zh-CN" sz="1800" dirty="0">
                <a:solidFill>
                  <a:schemeClr val="tx1">
                    <a:lumMod val="65000"/>
                    <a:lumOff val="35000"/>
                  </a:schemeClr>
                </a:solidFill>
                <a:latin typeface="Arial" panose="020B0604020202020204" pitchFamily="34" charset="0"/>
                <a:cs typeface="Arial" panose="020B0604020202020204" pitchFamily="34" charset="0"/>
              </a:rPr>
              <a:t>Tap water is convenient, safe and cheap</a:t>
            </a:r>
          </a:p>
          <a:p>
            <a:pPr>
              <a:lnSpc>
                <a:spcPct val="150000"/>
              </a:lnSpc>
            </a:pPr>
            <a:r>
              <a:rPr lang="en-US" altLang="zh-CN" sz="1800" dirty="0">
                <a:solidFill>
                  <a:schemeClr val="tx1">
                    <a:lumMod val="65000"/>
                    <a:lumOff val="35000"/>
                  </a:schemeClr>
                </a:solidFill>
                <a:latin typeface="Arial" panose="020B0604020202020204" pitchFamily="34" charset="0"/>
                <a:cs typeface="Arial" panose="020B0604020202020204" pitchFamily="34" charset="0"/>
              </a:rPr>
              <a:t>The consumption of bottled water is increasing worldwide</a:t>
            </a:r>
          </a:p>
          <a:p>
            <a:pPr>
              <a:lnSpc>
                <a:spcPct val="150000"/>
              </a:lnSpc>
            </a:pPr>
            <a:r>
              <a:rPr lang="en-US" altLang="zh-CN" sz="1800" dirty="0">
                <a:solidFill>
                  <a:schemeClr val="tx1">
                    <a:lumMod val="65000"/>
                    <a:lumOff val="35000"/>
                  </a:schemeClr>
                </a:solidFill>
                <a:latin typeface="Arial" panose="020B0604020202020204" pitchFamily="34" charset="0"/>
                <a:cs typeface="Arial" panose="020B0604020202020204" pitchFamily="34" charset="0"/>
              </a:rPr>
              <a:t>In Flanders, 66% of the participants drink bottled water at least half of the time (research by Flanders Environment Agency) [1]</a:t>
            </a:r>
          </a:p>
          <a:p>
            <a:pPr>
              <a:lnSpc>
                <a:spcPct val="150000"/>
              </a:lnSpc>
            </a:pPr>
            <a:endParaRPr lang="en-US" altLang="zh-CN" sz="1800" b="0" i="0" dirty="0">
              <a:effectLst/>
              <a:latin typeface="NexusSerif"/>
            </a:endParaRPr>
          </a:p>
          <a:p>
            <a:pPr marL="0" indent="0">
              <a:buNone/>
            </a:pPr>
            <a:endParaRPr lang="zh-CN" sz="1800" dirty="0"/>
          </a:p>
        </p:txBody>
      </p:sp>
      <p:sp>
        <p:nvSpPr>
          <p:cNvPr id="6" name="Action Button: Help 10">
            <a:hlinkClick r:id="" action="ppaction://noaction" highlightClick="1"/>
            <a:extLst>
              <a:ext uri="{FF2B5EF4-FFF2-40B4-BE49-F238E27FC236}">
                <a16:creationId xmlns:a16="http://schemas.microsoft.com/office/drawing/2014/main" id="{F29196EA-2A39-4F58-A496-AD9301691517}"/>
              </a:ext>
            </a:extLst>
          </p:cNvPr>
          <p:cNvSpPr/>
          <p:nvPr/>
        </p:nvSpPr>
        <p:spPr>
          <a:xfrm>
            <a:off x="0" y="487044"/>
            <a:ext cx="1429966" cy="1332028"/>
          </a:xfrm>
          <a:prstGeom prst="actionButtonHelp">
            <a:avLst/>
          </a:prstGeom>
          <a:solidFill>
            <a:schemeClr val="accent6">
              <a:lumMod val="40000"/>
              <a:lumOff val="60000"/>
            </a:schemeClr>
          </a:solidFill>
          <a:ln>
            <a:noFill/>
          </a:ln>
          <a:effectLst/>
          <a:scene3d>
            <a:camera prst="orthographicFront">
              <a:rot lat="0" lon="0" rev="0"/>
            </a:camera>
            <a:lightRig rig="contrasting" dir="t">
              <a:rot lat="0" lon="0" rev="7800000"/>
            </a:lightRig>
          </a:scene3d>
          <a:sp3d>
            <a:bevelT w="139700" h="139700"/>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E" altLang="en-BE"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5" name="灯片编号占位符 24">
            <a:extLst>
              <a:ext uri="{FF2B5EF4-FFF2-40B4-BE49-F238E27FC236}">
                <a16:creationId xmlns:a16="http://schemas.microsoft.com/office/drawing/2014/main" id="{39794A00-5719-4D02-983D-81E86CD8E732}"/>
              </a:ext>
            </a:extLst>
          </p:cNvPr>
          <p:cNvSpPr>
            <a:spLocks noGrp="1"/>
          </p:cNvSpPr>
          <p:nvPr>
            <p:ph type="sldNum" sz="quarter" idx="12"/>
          </p:nvPr>
        </p:nvSpPr>
        <p:spPr/>
        <p:txBody>
          <a:bodyPr numCol="1"/>
          <a:lstStyle/>
          <a:p>
            <a:fld id="{27065323-F441-4814-A85D-EDA3A478EE0A}" type="slidenum">
              <a:rPr lang="en-BE" altLang="en-BE" smtClean="0"/>
              <a:t>2</a:t>
            </a:fld>
            <a:endParaRPr lang="en-BE" altLang="en-BE"/>
          </a:p>
        </p:txBody>
      </p:sp>
      <p:graphicFrame>
        <p:nvGraphicFramePr>
          <p:cNvPr id="12" name="图表 11">
            <a:extLst>
              <a:ext uri="{FF2B5EF4-FFF2-40B4-BE49-F238E27FC236}">
                <a16:creationId xmlns:a16="http://schemas.microsoft.com/office/drawing/2014/main" id="{8E656875-6716-4B73-804E-714480F32F56}"/>
              </a:ext>
            </a:extLst>
          </p:cNvPr>
          <p:cNvGraphicFramePr>
            <a:graphicFrameLocks/>
          </p:cNvGraphicFramePr>
          <p:nvPr>
            <p:extLst>
              <p:ext uri="{D42A27DB-BD31-4B8C-83A1-F6EECF244321}">
                <p14:modId xmlns:p14="http://schemas.microsoft.com/office/powerpoint/2010/main" val="3781419728"/>
              </p:ext>
            </p:extLst>
          </p:nvPr>
        </p:nvGraphicFramePr>
        <p:xfrm>
          <a:off x="8849360" y="4053840"/>
          <a:ext cx="3342640" cy="271293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7338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1" name="Freeform: Shape 30">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US"/>
          </a:p>
        </p:txBody>
      </p:sp>
      <p:sp>
        <p:nvSpPr>
          <p:cNvPr id="5" name="Title 4">
            <a:extLst>
              <a:ext uri="{FF2B5EF4-FFF2-40B4-BE49-F238E27FC236}">
                <a16:creationId xmlns:a16="http://schemas.microsoft.com/office/drawing/2014/main" id="{7A80FA6A-501A-4A1B-A79A-5F49C3DC6C1B}"/>
              </a:ext>
            </a:extLst>
          </p:cNvPr>
          <p:cNvSpPr>
            <a:spLocks noGrp="1"/>
          </p:cNvSpPr>
          <p:nvPr>
            <p:ph type="title"/>
          </p:nvPr>
        </p:nvSpPr>
        <p:spPr>
          <a:xfrm>
            <a:off x="707858" y="1640153"/>
            <a:ext cx="4796471" cy="2770482"/>
          </a:xfrm>
        </p:spPr>
        <p:txBody>
          <a:bodyPr vert="horz" lIns="91440" tIns="45720" rIns="91440" bIns="45720" numCol="1" rtlCol="0" anchor="ctr">
            <a:normAutofit/>
          </a:bodyPr>
          <a:lstStyle/>
          <a:p>
            <a:r>
              <a:rPr lang="en-US" sz="13800" b="1" kern="1200" dirty="0">
                <a:solidFill>
                  <a:srgbClr val="A5C3C3"/>
                </a:solidFill>
                <a:latin typeface="+mj-lt"/>
                <a:ea typeface="+mj-ea"/>
                <a:cs typeface="+mj-cs"/>
              </a:rPr>
              <a:t>Q &amp; A</a:t>
            </a:r>
          </a:p>
        </p:txBody>
      </p:sp>
      <p:pic>
        <p:nvPicPr>
          <p:cNvPr id="4" name="Content Placeholder 3">
            <a:extLst>
              <a:ext uri="{FF2B5EF4-FFF2-40B4-BE49-F238E27FC236}">
                <a16:creationId xmlns:a16="http://schemas.microsoft.com/office/drawing/2014/main" id="{DB6BEEE2-411E-4695-8757-3C36CC97B096}"/>
              </a:ext>
            </a:extLst>
          </p:cNvPr>
          <p:cNvPicPr>
            <a:picLocks noGrp="1" noChangeAspect="1"/>
          </p:cNvPicPr>
          <p:nvPr>
            <p:ph idx="1"/>
          </p:nvPr>
        </p:nvPicPr>
        <p:blipFill>
          <a:blip r:embed="rId2"/>
          <a:stretch>
            <a:fillRect/>
          </a:stretch>
        </p:blipFill>
        <p:spPr>
          <a:xfrm>
            <a:off x="1763266" y="136525"/>
            <a:ext cx="7359043" cy="625519"/>
          </a:xfrm>
          <a:prstGeom prst="rect">
            <a:avLst/>
          </a:prstGeom>
        </p:spPr>
      </p:pic>
      <p:graphicFrame>
        <p:nvGraphicFramePr>
          <p:cNvPr id="35" name="Content Placeholder 6">
            <a:extLst>
              <a:ext uri="{FF2B5EF4-FFF2-40B4-BE49-F238E27FC236}">
                <a16:creationId xmlns:a16="http://schemas.microsoft.com/office/drawing/2014/main" id="{CB0EF812-31AD-43A1-AF82-A130E402F06E}"/>
              </a:ext>
            </a:extLst>
          </p:cNvPr>
          <p:cNvGraphicFramePr/>
          <p:nvPr>
            <p:extLst>
              <p:ext uri="{D42A27DB-BD31-4B8C-83A1-F6EECF244321}">
                <p14:modId xmlns:p14="http://schemas.microsoft.com/office/powerpoint/2010/main" val="1150004510"/>
              </p:ext>
            </p:extLst>
          </p:nvPr>
        </p:nvGraphicFramePr>
        <p:xfrm>
          <a:off x="3106093" y="4140199"/>
          <a:ext cx="8939006" cy="2398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文本框 25">
            <a:extLst>
              <a:ext uri="{FF2B5EF4-FFF2-40B4-BE49-F238E27FC236}">
                <a16:creationId xmlns:a16="http://schemas.microsoft.com/office/drawing/2014/main" id="{3A169FE0-8CDA-40F0-ADB8-DD8E4F7FCBFA}"/>
              </a:ext>
            </a:extLst>
          </p:cNvPr>
          <p:cNvSpPr txBox="1"/>
          <p:nvPr/>
        </p:nvSpPr>
        <p:spPr>
          <a:xfrm>
            <a:off x="5071632" y="5723709"/>
            <a:ext cx="2048735" cy="598625"/>
          </a:xfrm>
          <a:prstGeom prst="rect">
            <a:avLst/>
          </a:prstGeom>
          <a:noFill/>
        </p:spPr>
        <p:txBody>
          <a:bodyPr wrap="square" numCol="1">
            <a:spAutoFit/>
          </a:bodyPr>
          <a:lstStyle/>
          <a:p>
            <a:pPr defTabSz="533400">
              <a:spcBef>
                <a:spcPct val="0"/>
              </a:spcBef>
              <a:spcAft>
                <a:spcPct val="35000"/>
              </a:spcAft>
            </a:pPr>
            <a:r>
              <a:rPr lang="en-US" altLang="zh-CN" sz="1400" dirty="0">
                <a:solidFill>
                  <a:prstClr val="black">
                    <a:hueOff val="0"/>
                    <a:satOff val="0"/>
                    <a:lumOff val="0"/>
                    <a:alphaOff val="0"/>
                  </a:prstClr>
                </a:solidFill>
                <a:latin typeface="Calibri" panose="020F0502020204030204"/>
              </a:rPr>
              <a:t>zhiqi.wang@vub.be</a:t>
            </a:r>
          </a:p>
          <a:p>
            <a:pPr defTabSz="533400">
              <a:spcBef>
                <a:spcPct val="0"/>
              </a:spcBef>
              <a:spcAft>
                <a:spcPct val="35000"/>
              </a:spcAft>
            </a:pPr>
            <a:r>
              <a:rPr lang="en-US" altLang="zh-CN" sz="1400" dirty="0">
                <a:solidFill>
                  <a:prstClr val="black">
                    <a:hueOff val="0"/>
                    <a:satOff val="0"/>
                    <a:lumOff val="0"/>
                    <a:alphaOff val="0"/>
                  </a:prstClr>
                </a:solidFill>
                <a:latin typeface="Calibri" panose="020F0502020204030204"/>
              </a:rPr>
              <a:t>Jiaru.chang@vub.be</a:t>
            </a:r>
            <a:endParaRPr lang="zh-CN" sz="1400" dirty="0">
              <a:solidFill>
                <a:prstClr val="black">
                  <a:hueOff val="0"/>
                  <a:satOff val="0"/>
                  <a:lumOff val="0"/>
                  <a:alphaOff val="0"/>
                </a:prstClr>
              </a:solidFill>
              <a:latin typeface="Calibri" panose="020F0502020204030204"/>
            </a:endParaRPr>
          </a:p>
        </p:txBody>
      </p:sp>
      <p:sp>
        <p:nvSpPr>
          <p:cNvPr id="3" name="灯片编号占位符 2">
            <a:extLst>
              <a:ext uri="{FF2B5EF4-FFF2-40B4-BE49-F238E27FC236}">
                <a16:creationId xmlns:a16="http://schemas.microsoft.com/office/drawing/2014/main" id="{A8E72853-FA87-4D44-AF9A-8D74FCB232B1}"/>
              </a:ext>
            </a:extLst>
          </p:cNvPr>
          <p:cNvSpPr>
            <a:spLocks noGrp="1"/>
          </p:cNvSpPr>
          <p:nvPr>
            <p:ph type="sldNum" sz="quarter" idx="12"/>
          </p:nvPr>
        </p:nvSpPr>
        <p:spPr/>
        <p:txBody>
          <a:bodyPr numCol="1"/>
          <a:lstStyle/>
          <a:p>
            <a:fld id="{27065323-F441-4814-A85D-EDA3A478EE0A}" type="slidenum">
              <a:rPr lang="en-BE" altLang="en-BE" smtClean="0"/>
              <a:t>20</a:t>
            </a:fld>
            <a:endParaRPr lang="en-BE" altLang="en-BE"/>
          </a:p>
        </p:txBody>
      </p:sp>
    </p:spTree>
    <p:extLst>
      <p:ext uri="{BB962C8B-B14F-4D97-AF65-F5344CB8AC3E}">
        <p14:creationId xmlns:p14="http://schemas.microsoft.com/office/powerpoint/2010/main" val="138262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6">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F53659B-4867-4098-AD45-28A0B9BEC4F8}"/>
              </a:ext>
            </a:extLst>
          </p:cNvPr>
          <p:cNvSpPr>
            <a:spLocks noGrp="1"/>
          </p:cNvSpPr>
          <p:nvPr>
            <p:ph type="title"/>
          </p:nvPr>
        </p:nvSpPr>
        <p:spPr>
          <a:xfrm>
            <a:off x="32961" y="643931"/>
            <a:ext cx="6875507" cy="1268134"/>
          </a:xfrm>
        </p:spPr>
        <p:txBody>
          <a:bodyPr vert="horz" lIns="91440" tIns="45720" rIns="91440" bIns="45720" numCol="1" rtlCol="0" anchor="ctr">
            <a:normAutofit/>
          </a:bodyPr>
          <a:lstStyle/>
          <a:p>
            <a:r>
              <a:rPr lang="en-US" sz="3600" dirty="0">
                <a:solidFill>
                  <a:srgbClr val="A5C3C3"/>
                </a:solidFill>
                <a:latin typeface="Aharoni" panose="02010803020104030203" pitchFamily="2" charset="-79"/>
                <a:cs typeface="Aharoni" panose="02010803020104030203" pitchFamily="2" charset="-79"/>
              </a:rPr>
              <a:t>What water can be called bottled mineral water?</a:t>
            </a:r>
            <a:endParaRPr lang="en-US" altLang="en-BE" sz="3600" dirty="0">
              <a:solidFill>
                <a:srgbClr val="A5C3C3"/>
              </a:solidFill>
              <a:latin typeface="Aharoni" panose="02010803020104030203" pitchFamily="2" charset="-79"/>
              <a:cs typeface="Aharoni" panose="02010803020104030203" pitchFamily="2" charset="-79"/>
            </a:endParaRPr>
          </a:p>
        </p:txBody>
      </p:sp>
      <p:sp>
        <p:nvSpPr>
          <p:cNvPr id="12" name="文本框 11">
            <a:extLst>
              <a:ext uri="{FF2B5EF4-FFF2-40B4-BE49-F238E27FC236}">
                <a16:creationId xmlns:a16="http://schemas.microsoft.com/office/drawing/2014/main" id="{FBE4FB5E-54BA-44CE-99A9-2A7636D0E18A}"/>
              </a:ext>
            </a:extLst>
          </p:cNvPr>
          <p:cNvSpPr txBox="1"/>
          <p:nvPr/>
        </p:nvSpPr>
        <p:spPr>
          <a:xfrm>
            <a:off x="0" y="4361042"/>
            <a:ext cx="6580094" cy="2475174"/>
          </a:xfrm>
          <a:prstGeom prst="rect">
            <a:avLst/>
          </a:prstGeom>
        </p:spPr>
        <p:txBody>
          <a:bodyPr vert="horz" lIns="91440" tIns="45720" rIns="91440" bIns="45720" numCol="1" rtlCol="0">
            <a:normAutofit/>
          </a:bodyPr>
          <a:lstStyle/>
          <a:p>
            <a:pPr marL="285750" indent="-228600">
              <a:lnSpc>
                <a:spcPct val="90000"/>
              </a:lnSpc>
              <a:spcAft>
                <a:spcPts val="600"/>
              </a:spcAft>
              <a:buFont typeface="Arial" panose="020B0604020202020204" pitchFamily="34" charset="0"/>
              <a:buChar char="•"/>
            </a:pPr>
            <a:r>
              <a:rPr lang="en-US" altLang="zh-CN" sz="1700" b="1" dirty="0">
                <a:solidFill>
                  <a:schemeClr val="tx1">
                    <a:lumMod val="65000"/>
                    <a:lumOff val="35000"/>
                  </a:schemeClr>
                </a:solidFill>
                <a:latin typeface="Arial" panose="020B0604020202020204" pitchFamily="34" charset="0"/>
                <a:cs typeface="Arial" panose="020B0604020202020204" pitchFamily="34" charset="0"/>
              </a:rPr>
              <a:t>Main Sources: </a:t>
            </a:r>
            <a:r>
              <a:rPr lang="en-US" altLang="zh-CN" sz="1700" dirty="0">
                <a:solidFill>
                  <a:schemeClr val="tx1">
                    <a:lumMod val="65000"/>
                    <a:lumOff val="35000"/>
                  </a:schemeClr>
                </a:solidFill>
                <a:latin typeface="Arial" panose="020B0604020202020204" pitchFamily="34" charset="0"/>
                <a:cs typeface="Arial" panose="020B0604020202020204" pitchFamily="34" charset="0"/>
              </a:rPr>
              <a:t>groundwater</a:t>
            </a:r>
          </a:p>
          <a:p>
            <a:pPr marL="285750" indent="-228600">
              <a:lnSpc>
                <a:spcPct val="90000"/>
              </a:lnSpc>
              <a:spcAft>
                <a:spcPts val="600"/>
              </a:spcAft>
              <a:buFont typeface="Arial" panose="020B0604020202020204" pitchFamily="34" charset="0"/>
              <a:buChar char="•"/>
            </a:pPr>
            <a:r>
              <a:rPr lang="en-US" altLang="zh-CN" sz="1700" b="1" dirty="0">
                <a:solidFill>
                  <a:schemeClr val="tx1">
                    <a:lumMod val="65000"/>
                    <a:lumOff val="35000"/>
                  </a:schemeClr>
                </a:solidFill>
                <a:latin typeface="Arial" panose="020B0604020202020204" pitchFamily="34" charset="0"/>
                <a:cs typeface="Arial" panose="020B0604020202020204" pitchFamily="34" charset="0"/>
              </a:rPr>
              <a:t>Access: </a:t>
            </a:r>
            <a:r>
              <a:rPr lang="en-US" altLang="zh-CN" sz="1700" dirty="0">
                <a:solidFill>
                  <a:schemeClr val="tx1">
                    <a:lumMod val="65000"/>
                    <a:lumOff val="35000"/>
                  </a:schemeClr>
                </a:solidFill>
                <a:latin typeface="Arial" panose="020B0604020202020204" pitchFamily="34" charset="0"/>
                <a:cs typeface="Arial" panose="020B0604020202020204" pitchFamily="34" charset="0"/>
              </a:rPr>
              <a:t>Extracted directly from the water source and bottled.</a:t>
            </a:r>
          </a:p>
          <a:p>
            <a:pPr marL="285750" indent="-228600">
              <a:lnSpc>
                <a:spcPct val="90000"/>
              </a:lnSpc>
              <a:spcAft>
                <a:spcPts val="600"/>
              </a:spcAft>
              <a:buFont typeface="Arial" panose="020B0604020202020204" pitchFamily="34" charset="0"/>
              <a:buChar char="•"/>
            </a:pPr>
            <a:r>
              <a:rPr lang="en-US" altLang="zh-CN" sz="1700" b="1" dirty="0">
                <a:solidFill>
                  <a:schemeClr val="tx1">
                    <a:lumMod val="65000"/>
                    <a:lumOff val="35000"/>
                  </a:schemeClr>
                </a:solidFill>
                <a:latin typeface="Arial" panose="020B0604020202020204" pitchFamily="34" charset="0"/>
                <a:cs typeface="Arial" panose="020B0604020202020204" pitchFamily="34" charset="0"/>
              </a:rPr>
              <a:t>Process: </a:t>
            </a:r>
            <a:r>
              <a:rPr lang="en-US" altLang="zh-CN" sz="1700" dirty="0">
                <a:solidFill>
                  <a:schemeClr val="tx1">
                    <a:lumMod val="65000"/>
                    <a:lumOff val="35000"/>
                  </a:schemeClr>
                </a:solidFill>
                <a:latin typeface="Arial" panose="020B0604020202020204" pitchFamily="34" charset="0"/>
                <a:cs typeface="Arial" panose="020B0604020202020204" pitchFamily="34" charset="0"/>
              </a:rPr>
              <a:t>Not undergone any chemical or microbiological treatment </a:t>
            </a:r>
          </a:p>
          <a:p>
            <a:pPr marL="285750" indent="-228600">
              <a:lnSpc>
                <a:spcPct val="90000"/>
              </a:lnSpc>
              <a:spcAft>
                <a:spcPts val="600"/>
              </a:spcAft>
              <a:buFont typeface="Arial" panose="020B0604020202020204" pitchFamily="34" charset="0"/>
              <a:buChar char="•"/>
            </a:pPr>
            <a:r>
              <a:rPr lang="en-US" altLang="zh-CN" sz="1700" b="1" dirty="0">
                <a:solidFill>
                  <a:schemeClr val="tx1">
                    <a:lumMod val="65000"/>
                    <a:lumOff val="35000"/>
                  </a:schemeClr>
                </a:solidFill>
                <a:latin typeface="Arial" panose="020B0604020202020204" pitchFamily="34" charset="0"/>
                <a:cs typeface="Arial" panose="020B0604020202020204" pitchFamily="34" charset="0"/>
              </a:rPr>
              <a:t>Contents: </a:t>
            </a:r>
            <a:r>
              <a:rPr lang="en-US" altLang="zh-CN" sz="1700" dirty="0">
                <a:solidFill>
                  <a:schemeClr val="tx1">
                    <a:lumMod val="65000"/>
                    <a:lumOff val="35000"/>
                  </a:schemeClr>
                </a:solidFill>
                <a:latin typeface="Arial" panose="020B0604020202020204" pitchFamily="34" charset="0"/>
                <a:cs typeface="Arial" panose="020B0604020202020204" pitchFamily="34" charset="0"/>
              </a:rPr>
              <a:t>Is </a:t>
            </a:r>
            <a:r>
              <a:rPr lang="en-US" altLang="zh-CN" sz="1700" b="1" dirty="0">
                <a:solidFill>
                  <a:srgbClr val="C00000"/>
                </a:solidFill>
                <a:latin typeface="Arial" panose="020B0604020202020204" pitchFamily="34" charset="0"/>
                <a:cs typeface="Arial" panose="020B0604020202020204" pitchFamily="34" charset="0"/>
              </a:rPr>
              <a:t>stable and unique</a:t>
            </a:r>
            <a:r>
              <a:rPr lang="en-US" altLang="zh-CN" sz="1700" dirty="0">
                <a:solidFill>
                  <a:schemeClr val="tx1">
                    <a:lumMod val="65000"/>
                    <a:lumOff val="35000"/>
                  </a:schemeClr>
                </a:solidFill>
                <a:latin typeface="Arial" panose="020B0604020202020204" pitchFamily="34" charset="0"/>
                <a:cs typeface="Arial" panose="020B0604020202020204" pitchFamily="34" charset="0"/>
              </a:rPr>
              <a:t>, depending on the source and type of rocks it encounters [2].</a:t>
            </a:r>
          </a:p>
          <a:p>
            <a:pPr indent="-228600">
              <a:lnSpc>
                <a:spcPct val="90000"/>
              </a:lnSpc>
              <a:spcAft>
                <a:spcPts val="600"/>
              </a:spcAft>
              <a:buFont typeface="Arial" panose="020B0604020202020204" pitchFamily="34" charset="0"/>
              <a:buChar char="•"/>
            </a:pPr>
            <a:endParaRPr lang="en-US" altLang="zh-CN" sz="2000" dirty="0"/>
          </a:p>
          <a:p>
            <a:pPr indent="-228600">
              <a:lnSpc>
                <a:spcPct val="90000"/>
              </a:lnSpc>
              <a:spcAft>
                <a:spcPts val="600"/>
              </a:spcAft>
              <a:buFont typeface="Arial" panose="020B0604020202020204" pitchFamily="34" charset="0"/>
              <a:buChar char="•"/>
            </a:pPr>
            <a:endParaRPr lang="en-US" altLang="zh-CN" sz="2000" dirty="0"/>
          </a:p>
        </p:txBody>
      </p:sp>
      <p:sp>
        <p:nvSpPr>
          <p:cNvPr id="34" name="Freeform: Shape 28">
            <a:extLst>
              <a:ext uri="{FF2B5EF4-FFF2-40B4-BE49-F238E27FC236}">
                <a16:creationId xmlns:a16="http://schemas.microsoft.com/office/drawing/2014/main" id="{5C27D684-2832-41BD-AC29-838243B80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4214" y="0"/>
            <a:ext cx="5217786" cy="6858000"/>
          </a:xfrm>
          <a:custGeom>
            <a:avLst/>
            <a:gdLst>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260447 w 4897678"/>
              <a:gd name="connsiteY83" fmla="*/ 449658 h 6858000"/>
              <a:gd name="connsiteX84" fmla="*/ 1265072 w 4897678"/>
              <a:gd name="connsiteY84" fmla="*/ 352797 h 6858000"/>
              <a:gd name="connsiteX85" fmla="*/ 1275970 w 4897678"/>
              <a:gd name="connsiteY85" fmla="*/ 206812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260447 w 4897678"/>
              <a:gd name="connsiteY83" fmla="*/ 449658 h 6858000"/>
              <a:gd name="connsiteX84" fmla="*/ 1265072 w 4897678"/>
              <a:gd name="connsiteY84" fmla="*/ 352797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260447 w 4897678"/>
              <a:gd name="connsiteY83" fmla="*/ 449658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90126 w 4897678"/>
              <a:gd name="connsiteY87" fmla="*/ 68981 h 6858000"/>
              <a:gd name="connsiteX88" fmla="*/ 1296403 w 4897678"/>
              <a:gd name="connsiteY88" fmla="*/ 57111 h 6858000"/>
              <a:gd name="connsiteX89" fmla="*/ 1319538 w 4897678"/>
              <a:gd name="connsiteY89" fmla="*/ 13130 h 6858000"/>
              <a:gd name="connsiteX90" fmla="*/ 1321253 w 4897678"/>
              <a:gd name="connsiteY90"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290126 w 4897678"/>
              <a:gd name="connsiteY87" fmla="*/ 68981 h 6858000"/>
              <a:gd name="connsiteX88" fmla="*/ 1296403 w 4897678"/>
              <a:gd name="connsiteY88" fmla="*/ 57111 h 6858000"/>
              <a:gd name="connsiteX89" fmla="*/ 1319538 w 4897678"/>
              <a:gd name="connsiteY89" fmla="*/ 13130 h 6858000"/>
              <a:gd name="connsiteX90" fmla="*/ 1321253 w 4897678"/>
              <a:gd name="connsiteY90"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290126 w 4897678"/>
              <a:gd name="connsiteY87" fmla="*/ 68981 h 6858000"/>
              <a:gd name="connsiteX88" fmla="*/ 1481070 w 4897678"/>
              <a:gd name="connsiteY88" fmla="*/ 69025 h 6858000"/>
              <a:gd name="connsiteX89" fmla="*/ 1319538 w 4897678"/>
              <a:gd name="connsiteY89" fmla="*/ 13130 h 6858000"/>
              <a:gd name="connsiteX90" fmla="*/ 1321253 w 4897678"/>
              <a:gd name="connsiteY90"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319538 w 4897678"/>
              <a:gd name="connsiteY89" fmla="*/ 13130 h 6858000"/>
              <a:gd name="connsiteX90" fmla="*/ 1321253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319538 w 4897678"/>
              <a:gd name="connsiteY89" fmla="*/ 13130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504205 w 4897678"/>
              <a:gd name="connsiteY89" fmla="*/ 42915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73630 w 4897678"/>
              <a:gd name="connsiteY83" fmla="*/ 455615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504205 w 4897678"/>
              <a:gd name="connsiteY89" fmla="*/ 42915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73630 w 4897678"/>
              <a:gd name="connsiteY83" fmla="*/ 455615 h 6858000"/>
              <a:gd name="connsiteX84" fmla="*/ 1413997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504205 w 4897678"/>
              <a:gd name="connsiteY89" fmla="*/ 42915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916267 w 4897678"/>
              <a:gd name="connsiteY39" fmla="*/ 4639226 h 6858000"/>
              <a:gd name="connsiteX40" fmla="*/ 960970 w 4897678"/>
              <a:gd name="connsiteY40" fmla="*/ 4458968 h 6858000"/>
              <a:gd name="connsiteX41" fmla="*/ 974467 w 4897678"/>
              <a:gd name="connsiteY41" fmla="*/ 4400454 h 6858000"/>
              <a:gd name="connsiteX42" fmla="*/ 1019252 w 4897678"/>
              <a:gd name="connsiteY42" fmla="*/ 4326337 h 6858000"/>
              <a:gd name="connsiteX43" fmla="*/ 1097435 w 4897678"/>
              <a:gd name="connsiteY43" fmla="*/ 4004432 h 6858000"/>
              <a:gd name="connsiteX44" fmla="*/ 1115477 w 4897678"/>
              <a:gd name="connsiteY44" fmla="*/ 3887430 h 6858000"/>
              <a:gd name="connsiteX45" fmla="*/ 1129980 w 4897678"/>
              <a:gd name="connsiteY45" fmla="*/ 3841018 h 6858000"/>
              <a:gd name="connsiteX46" fmla="*/ 1128054 w 4897678"/>
              <a:gd name="connsiteY46" fmla="*/ 3833633 h 6858000"/>
              <a:gd name="connsiteX47" fmla="*/ 1144766 w 4897678"/>
              <a:gd name="connsiteY47" fmla="*/ 3703595 h 6858000"/>
              <a:gd name="connsiteX48" fmla="*/ 1146269 w 4897678"/>
              <a:gd name="connsiteY48" fmla="*/ 3675779 h 6858000"/>
              <a:gd name="connsiteX49" fmla="*/ 1145250 w 4897678"/>
              <a:gd name="connsiteY49" fmla="*/ 3673177 h 6858000"/>
              <a:gd name="connsiteX50" fmla="*/ 1145144 w 4897678"/>
              <a:gd name="connsiteY50" fmla="*/ 3399727 h 6858000"/>
              <a:gd name="connsiteX51" fmla="*/ 1153102 w 4897678"/>
              <a:gd name="connsiteY51" fmla="*/ 3022588 h 6858000"/>
              <a:gd name="connsiteX52" fmla="*/ 1187493 w 4897678"/>
              <a:gd name="connsiteY52" fmla="*/ 2780324 h 6858000"/>
              <a:gd name="connsiteX53" fmla="*/ 1174471 w 4897678"/>
              <a:gd name="connsiteY53" fmla="*/ 2636046 h 6858000"/>
              <a:gd name="connsiteX54" fmla="*/ 1173030 w 4897678"/>
              <a:gd name="connsiteY54" fmla="*/ 2517573 h 6858000"/>
              <a:gd name="connsiteX55" fmla="*/ 1179971 w 4897678"/>
              <a:gd name="connsiteY55" fmla="*/ 2259305 h 6858000"/>
              <a:gd name="connsiteX56" fmla="*/ 1180091 w 4897678"/>
              <a:gd name="connsiteY56" fmla="*/ 2154737 h 6858000"/>
              <a:gd name="connsiteX57" fmla="*/ 1173497 w 4897678"/>
              <a:gd name="connsiteY57" fmla="*/ 2118139 h 6858000"/>
              <a:gd name="connsiteX58" fmla="*/ 1168754 w 4897678"/>
              <a:gd name="connsiteY58" fmla="*/ 2064932 h 6858000"/>
              <a:gd name="connsiteX59" fmla="*/ 1175360 w 4897678"/>
              <a:gd name="connsiteY59" fmla="*/ 2031780 h 6858000"/>
              <a:gd name="connsiteX60" fmla="*/ 1175420 w 4897678"/>
              <a:gd name="connsiteY60" fmla="*/ 2025741 h 6858000"/>
              <a:gd name="connsiteX61" fmla="*/ 1192392 w 4897678"/>
              <a:gd name="connsiteY61" fmla="*/ 1985855 h 6858000"/>
              <a:gd name="connsiteX62" fmla="*/ 1240537 w 4897678"/>
              <a:gd name="connsiteY62" fmla="*/ 1810891 h 6858000"/>
              <a:gd name="connsiteX63" fmla="*/ 1262324 w 4897678"/>
              <a:gd name="connsiteY63" fmla="*/ 1680343 h 6858000"/>
              <a:gd name="connsiteX64" fmla="*/ 1264475 w 4897678"/>
              <a:gd name="connsiteY64" fmla="*/ 1634781 h 6858000"/>
              <a:gd name="connsiteX65" fmla="*/ 1268425 w 4897678"/>
              <a:gd name="connsiteY65" fmla="*/ 1558391 h 6858000"/>
              <a:gd name="connsiteX66" fmla="*/ 1263100 w 4897678"/>
              <a:gd name="connsiteY66" fmla="*/ 1489998 h 6858000"/>
              <a:gd name="connsiteX67" fmla="*/ 1286195 w 4897678"/>
              <a:gd name="connsiteY67" fmla="*/ 1421105 h 6858000"/>
              <a:gd name="connsiteX68" fmla="*/ 1298315 w 4897678"/>
              <a:gd name="connsiteY68" fmla="*/ 1361656 h 6858000"/>
              <a:gd name="connsiteX69" fmla="*/ 1294008 w 4897678"/>
              <a:gd name="connsiteY69" fmla="*/ 1357170 h 6858000"/>
              <a:gd name="connsiteX70" fmla="*/ 1295031 w 4897678"/>
              <a:gd name="connsiteY70" fmla="*/ 1349556 h 6858000"/>
              <a:gd name="connsiteX71" fmla="*/ 1301170 w 4897678"/>
              <a:gd name="connsiteY71" fmla="*/ 1345177 h 6858000"/>
              <a:gd name="connsiteX72" fmla="*/ 1337115 w 4897678"/>
              <a:gd name="connsiteY72" fmla="*/ 1249089 h 6858000"/>
              <a:gd name="connsiteX73" fmla="*/ 1335308 w 4897678"/>
              <a:gd name="connsiteY73" fmla="*/ 1164961 h 6858000"/>
              <a:gd name="connsiteX74" fmla="*/ 1365049 w 4897678"/>
              <a:gd name="connsiteY74" fmla="*/ 1102487 h 6858000"/>
              <a:gd name="connsiteX75" fmla="*/ 1380977 w 4897678"/>
              <a:gd name="connsiteY75" fmla="*/ 1051638 h 6858000"/>
              <a:gd name="connsiteX76" fmla="*/ 1360650 w 4897678"/>
              <a:gd name="connsiteY76" fmla="*/ 950605 h 6858000"/>
              <a:gd name="connsiteX77" fmla="*/ 1321700 w 4897678"/>
              <a:gd name="connsiteY77" fmla="*/ 890133 h 6858000"/>
              <a:gd name="connsiteX78" fmla="*/ 1306943 w 4897678"/>
              <a:gd name="connsiteY78" fmla="*/ 779617 h 6858000"/>
              <a:gd name="connsiteX79" fmla="*/ 1304115 w 4897678"/>
              <a:gd name="connsiteY79" fmla="*/ 737583 h 6858000"/>
              <a:gd name="connsiteX80" fmla="*/ 1363659 w 4897678"/>
              <a:gd name="connsiteY80" fmla="*/ 600848 h 6858000"/>
              <a:gd name="connsiteX81" fmla="*/ 1357066 w 4897678"/>
              <a:gd name="connsiteY81" fmla="*/ 530653 h 6858000"/>
              <a:gd name="connsiteX82" fmla="*/ 1373630 w 4897678"/>
              <a:gd name="connsiteY82" fmla="*/ 455615 h 6858000"/>
              <a:gd name="connsiteX83" fmla="*/ 1413997 w 4897678"/>
              <a:gd name="connsiteY83" fmla="*/ 334926 h 6858000"/>
              <a:gd name="connsiteX84" fmla="*/ 1442766 w 4897678"/>
              <a:gd name="connsiteY84" fmla="*/ 236597 h 6858000"/>
              <a:gd name="connsiteX85" fmla="*/ 1470206 w 4897678"/>
              <a:gd name="connsiteY85" fmla="*/ 182099 h 6858000"/>
              <a:gd name="connsiteX86" fmla="*/ 1462879 w 4897678"/>
              <a:gd name="connsiteY86" fmla="*/ 128551 h 6858000"/>
              <a:gd name="connsiteX87" fmla="*/ 1481070 w 4897678"/>
              <a:gd name="connsiteY87" fmla="*/ 69025 h 6858000"/>
              <a:gd name="connsiteX88" fmla="*/ 1504205 w 4897678"/>
              <a:gd name="connsiteY88" fmla="*/ 42915 h 6858000"/>
              <a:gd name="connsiteX89" fmla="*/ 1553576 w 4897678"/>
              <a:gd name="connsiteY89"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779657 w 4897678"/>
              <a:gd name="connsiteY37" fmla="*/ 5057680 h 6858000"/>
              <a:gd name="connsiteX38" fmla="*/ 916267 w 4897678"/>
              <a:gd name="connsiteY38" fmla="*/ 4639226 h 6858000"/>
              <a:gd name="connsiteX39" fmla="*/ 960970 w 4897678"/>
              <a:gd name="connsiteY39" fmla="*/ 4458968 h 6858000"/>
              <a:gd name="connsiteX40" fmla="*/ 974467 w 4897678"/>
              <a:gd name="connsiteY40" fmla="*/ 4400454 h 6858000"/>
              <a:gd name="connsiteX41" fmla="*/ 1019252 w 4897678"/>
              <a:gd name="connsiteY41" fmla="*/ 4326337 h 6858000"/>
              <a:gd name="connsiteX42" fmla="*/ 1097435 w 4897678"/>
              <a:gd name="connsiteY42" fmla="*/ 4004432 h 6858000"/>
              <a:gd name="connsiteX43" fmla="*/ 1115477 w 4897678"/>
              <a:gd name="connsiteY43" fmla="*/ 3887430 h 6858000"/>
              <a:gd name="connsiteX44" fmla="*/ 1129980 w 4897678"/>
              <a:gd name="connsiteY44" fmla="*/ 3841018 h 6858000"/>
              <a:gd name="connsiteX45" fmla="*/ 1128054 w 4897678"/>
              <a:gd name="connsiteY45" fmla="*/ 3833633 h 6858000"/>
              <a:gd name="connsiteX46" fmla="*/ 1144766 w 4897678"/>
              <a:gd name="connsiteY46" fmla="*/ 3703595 h 6858000"/>
              <a:gd name="connsiteX47" fmla="*/ 1146269 w 4897678"/>
              <a:gd name="connsiteY47" fmla="*/ 3675779 h 6858000"/>
              <a:gd name="connsiteX48" fmla="*/ 1145250 w 4897678"/>
              <a:gd name="connsiteY48" fmla="*/ 3673177 h 6858000"/>
              <a:gd name="connsiteX49" fmla="*/ 1145144 w 4897678"/>
              <a:gd name="connsiteY49" fmla="*/ 3399727 h 6858000"/>
              <a:gd name="connsiteX50" fmla="*/ 1153102 w 4897678"/>
              <a:gd name="connsiteY50" fmla="*/ 3022588 h 6858000"/>
              <a:gd name="connsiteX51" fmla="*/ 1187493 w 4897678"/>
              <a:gd name="connsiteY51" fmla="*/ 2780324 h 6858000"/>
              <a:gd name="connsiteX52" fmla="*/ 1174471 w 4897678"/>
              <a:gd name="connsiteY52" fmla="*/ 2636046 h 6858000"/>
              <a:gd name="connsiteX53" fmla="*/ 1173030 w 4897678"/>
              <a:gd name="connsiteY53" fmla="*/ 2517573 h 6858000"/>
              <a:gd name="connsiteX54" fmla="*/ 1179971 w 4897678"/>
              <a:gd name="connsiteY54" fmla="*/ 2259305 h 6858000"/>
              <a:gd name="connsiteX55" fmla="*/ 1180091 w 4897678"/>
              <a:gd name="connsiteY55" fmla="*/ 2154737 h 6858000"/>
              <a:gd name="connsiteX56" fmla="*/ 1173497 w 4897678"/>
              <a:gd name="connsiteY56" fmla="*/ 2118139 h 6858000"/>
              <a:gd name="connsiteX57" fmla="*/ 1168754 w 4897678"/>
              <a:gd name="connsiteY57" fmla="*/ 2064932 h 6858000"/>
              <a:gd name="connsiteX58" fmla="*/ 1175360 w 4897678"/>
              <a:gd name="connsiteY58" fmla="*/ 2031780 h 6858000"/>
              <a:gd name="connsiteX59" fmla="*/ 1175420 w 4897678"/>
              <a:gd name="connsiteY59" fmla="*/ 2025741 h 6858000"/>
              <a:gd name="connsiteX60" fmla="*/ 1192392 w 4897678"/>
              <a:gd name="connsiteY60" fmla="*/ 1985855 h 6858000"/>
              <a:gd name="connsiteX61" fmla="*/ 1240537 w 4897678"/>
              <a:gd name="connsiteY61" fmla="*/ 1810891 h 6858000"/>
              <a:gd name="connsiteX62" fmla="*/ 1262324 w 4897678"/>
              <a:gd name="connsiteY62" fmla="*/ 1680343 h 6858000"/>
              <a:gd name="connsiteX63" fmla="*/ 1264475 w 4897678"/>
              <a:gd name="connsiteY63" fmla="*/ 1634781 h 6858000"/>
              <a:gd name="connsiteX64" fmla="*/ 1268425 w 4897678"/>
              <a:gd name="connsiteY64" fmla="*/ 1558391 h 6858000"/>
              <a:gd name="connsiteX65" fmla="*/ 1263100 w 4897678"/>
              <a:gd name="connsiteY65" fmla="*/ 1489998 h 6858000"/>
              <a:gd name="connsiteX66" fmla="*/ 1286195 w 4897678"/>
              <a:gd name="connsiteY66" fmla="*/ 1421105 h 6858000"/>
              <a:gd name="connsiteX67" fmla="*/ 1298315 w 4897678"/>
              <a:gd name="connsiteY67" fmla="*/ 1361656 h 6858000"/>
              <a:gd name="connsiteX68" fmla="*/ 1294008 w 4897678"/>
              <a:gd name="connsiteY68" fmla="*/ 1357170 h 6858000"/>
              <a:gd name="connsiteX69" fmla="*/ 1295031 w 4897678"/>
              <a:gd name="connsiteY69" fmla="*/ 1349556 h 6858000"/>
              <a:gd name="connsiteX70" fmla="*/ 1301170 w 4897678"/>
              <a:gd name="connsiteY70" fmla="*/ 1345177 h 6858000"/>
              <a:gd name="connsiteX71" fmla="*/ 1337115 w 4897678"/>
              <a:gd name="connsiteY71" fmla="*/ 1249089 h 6858000"/>
              <a:gd name="connsiteX72" fmla="*/ 1335308 w 4897678"/>
              <a:gd name="connsiteY72" fmla="*/ 1164961 h 6858000"/>
              <a:gd name="connsiteX73" fmla="*/ 1365049 w 4897678"/>
              <a:gd name="connsiteY73" fmla="*/ 1102487 h 6858000"/>
              <a:gd name="connsiteX74" fmla="*/ 1380977 w 4897678"/>
              <a:gd name="connsiteY74" fmla="*/ 1051638 h 6858000"/>
              <a:gd name="connsiteX75" fmla="*/ 1360650 w 4897678"/>
              <a:gd name="connsiteY75" fmla="*/ 950605 h 6858000"/>
              <a:gd name="connsiteX76" fmla="*/ 1321700 w 4897678"/>
              <a:gd name="connsiteY76" fmla="*/ 890133 h 6858000"/>
              <a:gd name="connsiteX77" fmla="*/ 1306943 w 4897678"/>
              <a:gd name="connsiteY77" fmla="*/ 779617 h 6858000"/>
              <a:gd name="connsiteX78" fmla="*/ 1304115 w 4897678"/>
              <a:gd name="connsiteY78" fmla="*/ 737583 h 6858000"/>
              <a:gd name="connsiteX79" fmla="*/ 1363659 w 4897678"/>
              <a:gd name="connsiteY79" fmla="*/ 600848 h 6858000"/>
              <a:gd name="connsiteX80" fmla="*/ 1357066 w 4897678"/>
              <a:gd name="connsiteY80" fmla="*/ 530653 h 6858000"/>
              <a:gd name="connsiteX81" fmla="*/ 1373630 w 4897678"/>
              <a:gd name="connsiteY81" fmla="*/ 455615 h 6858000"/>
              <a:gd name="connsiteX82" fmla="*/ 1413997 w 4897678"/>
              <a:gd name="connsiteY82" fmla="*/ 334926 h 6858000"/>
              <a:gd name="connsiteX83" fmla="*/ 1442766 w 4897678"/>
              <a:gd name="connsiteY83" fmla="*/ 236597 h 6858000"/>
              <a:gd name="connsiteX84" fmla="*/ 1470206 w 4897678"/>
              <a:gd name="connsiteY84" fmla="*/ 182099 h 6858000"/>
              <a:gd name="connsiteX85" fmla="*/ 1462879 w 4897678"/>
              <a:gd name="connsiteY85" fmla="*/ 128551 h 6858000"/>
              <a:gd name="connsiteX86" fmla="*/ 1481070 w 4897678"/>
              <a:gd name="connsiteY86" fmla="*/ 69025 h 6858000"/>
              <a:gd name="connsiteX87" fmla="*/ 1504205 w 4897678"/>
              <a:gd name="connsiteY87" fmla="*/ 42915 h 6858000"/>
              <a:gd name="connsiteX88" fmla="*/ 1553576 w 4897678"/>
              <a:gd name="connsiteY88"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916267 w 4897678"/>
              <a:gd name="connsiteY37" fmla="*/ 4639226 h 6858000"/>
              <a:gd name="connsiteX38" fmla="*/ 960970 w 4897678"/>
              <a:gd name="connsiteY38" fmla="*/ 4458968 h 6858000"/>
              <a:gd name="connsiteX39" fmla="*/ 974467 w 4897678"/>
              <a:gd name="connsiteY39" fmla="*/ 4400454 h 6858000"/>
              <a:gd name="connsiteX40" fmla="*/ 1019252 w 4897678"/>
              <a:gd name="connsiteY40" fmla="*/ 4326337 h 6858000"/>
              <a:gd name="connsiteX41" fmla="*/ 1097435 w 4897678"/>
              <a:gd name="connsiteY41" fmla="*/ 4004432 h 6858000"/>
              <a:gd name="connsiteX42" fmla="*/ 1115477 w 4897678"/>
              <a:gd name="connsiteY42" fmla="*/ 3887430 h 6858000"/>
              <a:gd name="connsiteX43" fmla="*/ 1129980 w 4897678"/>
              <a:gd name="connsiteY43" fmla="*/ 3841018 h 6858000"/>
              <a:gd name="connsiteX44" fmla="*/ 1128054 w 4897678"/>
              <a:gd name="connsiteY44" fmla="*/ 3833633 h 6858000"/>
              <a:gd name="connsiteX45" fmla="*/ 1144766 w 4897678"/>
              <a:gd name="connsiteY45" fmla="*/ 3703595 h 6858000"/>
              <a:gd name="connsiteX46" fmla="*/ 1146269 w 4897678"/>
              <a:gd name="connsiteY46" fmla="*/ 3675779 h 6858000"/>
              <a:gd name="connsiteX47" fmla="*/ 1145250 w 4897678"/>
              <a:gd name="connsiteY47" fmla="*/ 3673177 h 6858000"/>
              <a:gd name="connsiteX48" fmla="*/ 1145144 w 4897678"/>
              <a:gd name="connsiteY48" fmla="*/ 3399727 h 6858000"/>
              <a:gd name="connsiteX49" fmla="*/ 1153102 w 4897678"/>
              <a:gd name="connsiteY49" fmla="*/ 3022588 h 6858000"/>
              <a:gd name="connsiteX50" fmla="*/ 1187493 w 4897678"/>
              <a:gd name="connsiteY50" fmla="*/ 2780324 h 6858000"/>
              <a:gd name="connsiteX51" fmla="*/ 1174471 w 4897678"/>
              <a:gd name="connsiteY51" fmla="*/ 2636046 h 6858000"/>
              <a:gd name="connsiteX52" fmla="*/ 1173030 w 4897678"/>
              <a:gd name="connsiteY52" fmla="*/ 2517573 h 6858000"/>
              <a:gd name="connsiteX53" fmla="*/ 1179971 w 4897678"/>
              <a:gd name="connsiteY53" fmla="*/ 2259305 h 6858000"/>
              <a:gd name="connsiteX54" fmla="*/ 1180091 w 4897678"/>
              <a:gd name="connsiteY54" fmla="*/ 2154737 h 6858000"/>
              <a:gd name="connsiteX55" fmla="*/ 1173497 w 4897678"/>
              <a:gd name="connsiteY55" fmla="*/ 2118139 h 6858000"/>
              <a:gd name="connsiteX56" fmla="*/ 1168754 w 4897678"/>
              <a:gd name="connsiteY56" fmla="*/ 2064932 h 6858000"/>
              <a:gd name="connsiteX57" fmla="*/ 1175360 w 4897678"/>
              <a:gd name="connsiteY57" fmla="*/ 2031780 h 6858000"/>
              <a:gd name="connsiteX58" fmla="*/ 1175420 w 4897678"/>
              <a:gd name="connsiteY58" fmla="*/ 2025741 h 6858000"/>
              <a:gd name="connsiteX59" fmla="*/ 1192392 w 4897678"/>
              <a:gd name="connsiteY59" fmla="*/ 1985855 h 6858000"/>
              <a:gd name="connsiteX60" fmla="*/ 1240537 w 4897678"/>
              <a:gd name="connsiteY60" fmla="*/ 1810891 h 6858000"/>
              <a:gd name="connsiteX61" fmla="*/ 1262324 w 4897678"/>
              <a:gd name="connsiteY61" fmla="*/ 1680343 h 6858000"/>
              <a:gd name="connsiteX62" fmla="*/ 1264475 w 4897678"/>
              <a:gd name="connsiteY62" fmla="*/ 1634781 h 6858000"/>
              <a:gd name="connsiteX63" fmla="*/ 1268425 w 4897678"/>
              <a:gd name="connsiteY63" fmla="*/ 1558391 h 6858000"/>
              <a:gd name="connsiteX64" fmla="*/ 1263100 w 4897678"/>
              <a:gd name="connsiteY64" fmla="*/ 1489998 h 6858000"/>
              <a:gd name="connsiteX65" fmla="*/ 1286195 w 4897678"/>
              <a:gd name="connsiteY65" fmla="*/ 1421105 h 6858000"/>
              <a:gd name="connsiteX66" fmla="*/ 1298315 w 4897678"/>
              <a:gd name="connsiteY66" fmla="*/ 1361656 h 6858000"/>
              <a:gd name="connsiteX67" fmla="*/ 1294008 w 4897678"/>
              <a:gd name="connsiteY67" fmla="*/ 1357170 h 6858000"/>
              <a:gd name="connsiteX68" fmla="*/ 1295031 w 4897678"/>
              <a:gd name="connsiteY68" fmla="*/ 1349556 h 6858000"/>
              <a:gd name="connsiteX69" fmla="*/ 1301170 w 4897678"/>
              <a:gd name="connsiteY69" fmla="*/ 1345177 h 6858000"/>
              <a:gd name="connsiteX70" fmla="*/ 1337115 w 4897678"/>
              <a:gd name="connsiteY70" fmla="*/ 1249089 h 6858000"/>
              <a:gd name="connsiteX71" fmla="*/ 1335308 w 4897678"/>
              <a:gd name="connsiteY71" fmla="*/ 1164961 h 6858000"/>
              <a:gd name="connsiteX72" fmla="*/ 1365049 w 4897678"/>
              <a:gd name="connsiteY72" fmla="*/ 1102487 h 6858000"/>
              <a:gd name="connsiteX73" fmla="*/ 1380977 w 4897678"/>
              <a:gd name="connsiteY73" fmla="*/ 1051638 h 6858000"/>
              <a:gd name="connsiteX74" fmla="*/ 1360650 w 4897678"/>
              <a:gd name="connsiteY74" fmla="*/ 950605 h 6858000"/>
              <a:gd name="connsiteX75" fmla="*/ 1321700 w 4897678"/>
              <a:gd name="connsiteY75" fmla="*/ 890133 h 6858000"/>
              <a:gd name="connsiteX76" fmla="*/ 1306943 w 4897678"/>
              <a:gd name="connsiteY76" fmla="*/ 779617 h 6858000"/>
              <a:gd name="connsiteX77" fmla="*/ 1304115 w 4897678"/>
              <a:gd name="connsiteY77" fmla="*/ 737583 h 6858000"/>
              <a:gd name="connsiteX78" fmla="*/ 1363659 w 4897678"/>
              <a:gd name="connsiteY78" fmla="*/ 600848 h 6858000"/>
              <a:gd name="connsiteX79" fmla="*/ 1357066 w 4897678"/>
              <a:gd name="connsiteY79" fmla="*/ 530653 h 6858000"/>
              <a:gd name="connsiteX80" fmla="*/ 1373630 w 4897678"/>
              <a:gd name="connsiteY80" fmla="*/ 455615 h 6858000"/>
              <a:gd name="connsiteX81" fmla="*/ 1413997 w 4897678"/>
              <a:gd name="connsiteY81" fmla="*/ 334926 h 6858000"/>
              <a:gd name="connsiteX82" fmla="*/ 1442766 w 4897678"/>
              <a:gd name="connsiteY82" fmla="*/ 236597 h 6858000"/>
              <a:gd name="connsiteX83" fmla="*/ 1470206 w 4897678"/>
              <a:gd name="connsiteY83" fmla="*/ 182099 h 6858000"/>
              <a:gd name="connsiteX84" fmla="*/ 1462879 w 4897678"/>
              <a:gd name="connsiteY84" fmla="*/ 128551 h 6858000"/>
              <a:gd name="connsiteX85" fmla="*/ 1481070 w 4897678"/>
              <a:gd name="connsiteY85" fmla="*/ 69025 h 6858000"/>
              <a:gd name="connsiteX86" fmla="*/ 1504205 w 4897678"/>
              <a:gd name="connsiteY86" fmla="*/ 42915 h 6858000"/>
              <a:gd name="connsiteX87" fmla="*/ 1553576 w 4897678"/>
              <a:gd name="connsiteY87"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739205 w 4897678"/>
              <a:gd name="connsiteY36" fmla="*/ 4844222 h 6858000"/>
              <a:gd name="connsiteX37" fmla="*/ 916267 w 4897678"/>
              <a:gd name="connsiteY37" fmla="*/ 4639226 h 6858000"/>
              <a:gd name="connsiteX38" fmla="*/ 960970 w 4897678"/>
              <a:gd name="connsiteY38" fmla="*/ 4458968 h 6858000"/>
              <a:gd name="connsiteX39" fmla="*/ 974467 w 4897678"/>
              <a:gd name="connsiteY39" fmla="*/ 4400454 h 6858000"/>
              <a:gd name="connsiteX40" fmla="*/ 1019252 w 4897678"/>
              <a:gd name="connsiteY40" fmla="*/ 4326337 h 6858000"/>
              <a:gd name="connsiteX41" fmla="*/ 1097435 w 4897678"/>
              <a:gd name="connsiteY41" fmla="*/ 4004432 h 6858000"/>
              <a:gd name="connsiteX42" fmla="*/ 1115477 w 4897678"/>
              <a:gd name="connsiteY42" fmla="*/ 3887430 h 6858000"/>
              <a:gd name="connsiteX43" fmla="*/ 1129980 w 4897678"/>
              <a:gd name="connsiteY43" fmla="*/ 3841018 h 6858000"/>
              <a:gd name="connsiteX44" fmla="*/ 1128054 w 4897678"/>
              <a:gd name="connsiteY44" fmla="*/ 3833633 h 6858000"/>
              <a:gd name="connsiteX45" fmla="*/ 1144766 w 4897678"/>
              <a:gd name="connsiteY45" fmla="*/ 3703595 h 6858000"/>
              <a:gd name="connsiteX46" fmla="*/ 1146269 w 4897678"/>
              <a:gd name="connsiteY46" fmla="*/ 3675779 h 6858000"/>
              <a:gd name="connsiteX47" fmla="*/ 1145250 w 4897678"/>
              <a:gd name="connsiteY47" fmla="*/ 3673177 h 6858000"/>
              <a:gd name="connsiteX48" fmla="*/ 1145144 w 4897678"/>
              <a:gd name="connsiteY48" fmla="*/ 3399727 h 6858000"/>
              <a:gd name="connsiteX49" fmla="*/ 1153102 w 4897678"/>
              <a:gd name="connsiteY49" fmla="*/ 3022588 h 6858000"/>
              <a:gd name="connsiteX50" fmla="*/ 1187493 w 4897678"/>
              <a:gd name="connsiteY50" fmla="*/ 2780324 h 6858000"/>
              <a:gd name="connsiteX51" fmla="*/ 1174471 w 4897678"/>
              <a:gd name="connsiteY51" fmla="*/ 2636046 h 6858000"/>
              <a:gd name="connsiteX52" fmla="*/ 1173030 w 4897678"/>
              <a:gd name="connsiteY52" fmla="*/ 2517573 h 6858000"/>
              <a:gd name="connsiteX53" fmla="*/ 1179971 w 4897678"/>
              <a:gd name="connsiteY53" fmla="*/ 2259305 h 6858000"/>
              <a:gd name="connsiteX54" fmla="*/ 1180091 w 4897678"/>
              <a:gd name="connsiteY54" fmla="*/ 2154737 h 6858000"/>
              <a:gd name="connsiteX55" fmla="*/ 1173497 w 4897678"/>
              <a:gd name="connsiteY55" fmla="*/ 2118139 h 6858000"/>
              <a:gd name="connsiteX56" fmla="*/ 1168754 w 4897678"/>
              <a:gd name="connsiteY56" fmla="*/ 2064932 h 6858000"/>
              <a:gd name="connsiteX57" fmla="*/ 1175360 w 4897678"/>
              <a:gd name="connsiteY57" fmla="*/ 2031780 h 6858000"/>
              <a:gd name="connsiteX58" fmla="*/ 1175420 w 4897678"/>
              <a:gd name="connsiteY58" fmla="*/ 2025741 h 6858000"/>
              <a:gd name="connsiteX59" fmla="*/ 1192392 w 4897678"/>
              <a:gd name="connsiteY59" fmla="*/ 1985855 h 6858000"/>
              <a:gd name="connsiteX60" fmla="*/ 1240537 w 4897678"/>
              <a:gd name="connsiteY60" fmla="*/ 1810891 h 6858000"/>
              <a:gd name="connsiteX61" fmla="*/ 1262324 w 4897678"/>
              <a:gd name="connsiteY61" fmla="*/ 1680343 h 6858000"/>
              <a:gd name="connsiteX62" fmla="*/ 1264475 w 4897678"/>
              <a:gd name="connsiteY62" fmla="*/ 1634781 h 6858000"/>
              <a:gd name="connsiteX63" fmla="*/ 1268425 w 4897678"/>
              <a:gd name="connsiteY63" fmla="*/ 1558391 h 6858000"/>
              <a:gd name="connsiteX64" fmla="*/ 1263100 w 4897678"/>
              <a:gd name="connsiteY64" fmla="*/ 1489998 h 6858000"/>
              <a:gd name="connsiteX65" fmla="*/ 1286195 w 4897678"/>
              <a:gd name="connsiteY65" fmla="*/ 1421105 h 6858000"/>
              <a:gd name="connsiteX66" fmla="*/ 1298315 w 4897678"/>
              <a:gd name="connsiteY66" fmla="*/ 1361656 h 6858000"/>
              <a:gd name="connsiteX67" fmla="*/ 1294008 w 4897678"/>
              <a:gd name="connsiteY67" fmla="*/ 1357170 h 6858000"/>
              <a:gd name="connsiteX68" fmla="*/ 1295031 w 4897678"/>
              <a:gd name="connsiteY68" fmla="*/ 1349556 h 6858000"/>
              <a:gd name="connsiteX69" fmla="*/ 1301170 w 4897678"/>
              <a:gd name="connsiteY69" fmla="*/ 1345177 h 6858000"/>
              <a:gd name="connsiteX70" fmla="*/ 1337115 w 4897678"/>
              <a:gd name="connsiteY70" fmla="*/ 1249089 h 6858000"/>
              <a:gd name="connsiteX71" fmla="*/ 1335308 w 4897678"/>
              <a:gd name="connsiteY71" fmla="*/ 1164961 h 6858000"/>
              <a:gd name="connsiteX72" fmla="*/ 1365049 w 4897678"/>
              <a:gd name="connsiteY72" fmla="*/ 1102487 h 6858000"/>
              <a:gd name="connsiteX73" fmla="*/ 1380977 w 4897678"/>
              <a:gd name="connsiteY73" fmla="*/ 1051638 h 6858000"/>
              <a:gd name="connsiteX74" fmla="*/ 1360650 w 4897678"/>
              <a:gd name="connsiteY74" fmla="*/ 950605 h 6858000"/>
              <a:gd name="connsiteX75" fmla="*/ 1321700 w 4897678"/>
              <a:gd name="connsiteY75" fmla="*/ 890133 h 6858000"/>
              <a:gd name="connsiteX76" fmla="*/ 1306943 w 4897678"/>
              <a:gd name="connsiteY76" fmla="*/ 779617 h 6858000"/>
              <a:gd name="connsiteX77" fmla="*/ 1304115 w 4897678"/>
              <a:gd name="connsiteY77" fmla="*/ 737583 h 6858000"/>
              <a:gd name="connsiteX78" fmla="*/ 1363659 w 4897678"/>
              <a:gd name="connsiteY78" fmla="*/ 600848 h 6858000"/>
              <a:gd name="connsiteX79" fmla="*/ 1357066 w 4897678"/>
              <a:gd name="connsiteY79" fmla="*/ 530653 h 6858000"/>
              <a:gd name="connsiteX80" fmla="*/ 1373630 w 4897678"/>
              <a:gd name="connsiteY80" fmla="*/ 455615 h 6858000"/>
              <a:gd name="connsiteX81" fmla="*/ 1413997 w 4897678"/>
              <a:gd name="connsiteY81" fmla="*/ 334926 h 6858000"/>
              <a:gd name="connsiteX82" fmla="*/ 1442766 w 4897678"/>
              <a:gd name="connsiteY82" fmla="*/ 236597 h 6858000"/>
              <a:gd name="connsiteX83" fmla="*/ 1470206 w 4897678"/>
              <a:gd name="connsiteY83" fmla="*/ 182099 h 6858000"/>
              <a:gd name="connsiteX84" fmla="*/ 1462879 w 4897678"/>
              <a:gd name="connsiteY84" fmla="*/ 128551 h 6858000"/>
              <a:gd name="connsiteX85" fmla="*/ 1481070 w 4897678"/>
              <a:gd name="connsiteY85" fmla="*/ 69025 h 6858000"/>
              <a:gd name="connsiteX86" fmla="*/ 1504205 w 4897678"/>
              <a:gd name="connsiteY86" fmla="*/ 42915 h 6858000"/>
              <a:gd name="connsiteX87" fmla="*/ 1553576 w 4897678"/>
              <a:gd name="connsiteY87"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604868 w 4897678"/>
              <a:gd name="connsiteY35" fmla="*/ 4966224 h 6858000"/>
              <a:gd name="connsiteX36" fmla="*/ 739205 w 4897678"/>
              <a:gd name="connsiteY36" fmla="*/ 4844222 h 6858000"/>
              <a:gd name="connsiteX37" fmla="*/ 916267 w 4897678"/>
              <a:gd name="connsiteY37" fmla="*/ 4639226 h 6858000"/>
              <a:gd name="connsiteX38" fmla="*/ 960970 w 4897678"/>
              <a:gd name="connsiteY38" fmla="*/ 4458968 h 6858000"/>
              <a:gd name="connsiteX39" fmla="*/ 974467 w 4897678"/>
              <a:gd name="connsiteY39" fmla="*/ 4400454 h 6858000"/>
              <a:gd name="connsiteX40" fmla="*/ 1019252 w 4897678"/>
              <a:gd name="connsiteY40" fmla="*/ 4326337 h 6858000"/>
              <a:gd name="connsiteX41" fmla="*/ 1097435 w 4897678"/>
              <a:gd name="connsiteY41" fmla="*/ 4004432 h 6858000"/>
              <a:gd name="connsiteX42" fmla="*/ 1115477 w 4897678"/>
              <a:gd name="connsiteY42" fmla="*/ 3887430 h 6858000"/>
              <a:gd name="connsiteX43" fmla="*/ 1129980 w 4897678"/>
              <a:gd name="connsiteY43" fmla="*/ 3841018 h 6858000"/>
              <a:gd name="connsiteX44" fmla="*/ 1128054 w 4897678"/>
              <a:gd name="connsiteY44" fmla="*/ 3833633 h 6858000"/>
              <a:gd name="connsiteX45" fmla="*/ 1144766 w 4897678"/>
              <a:gd name="connsiteY45" fmla="*/ 3703595 h 6858000"/>
              <a:gd name="connsiteX46" fmla="*/ 1146269 w 4897678"/>
              <a:gd name="connsiteY46" fmla="*/ 3675779 h 6858000"/>
              <a:gd name="connsiteX47" fmla="*/ 1145250 w 4897678"/>
              <a:gd name="connsiteY47" fmla="*/ 3673177 h 6858000"/>
              <a:gd name="connsiteX48" fmla="*/ 1145144 w 4897678"/>
              <a:gd name="connsiteY48" fmla="*/ 3399727 h 6858000"/>
              <a:gd name="connsiteX49" fmla="*/ 1153102 w 4897678"/>
              <a:gd name="connsiteY49" fmla="*/ 3022588 h 6858000"/>
              <a:gd name="connsiteX50" fmla="*/ 1187493 w 4897678"/>
              <a:gd name="connsiteY50" fmla="*/ 2780324 h 6858000"/>
              <a:gd name="connsiteX51" fmla="*/ 1174471 w 4897678"/>
              <a:gd name="connsiteY51" fmla="*/ 2636046 h 6858000"/>
              <a:gd name="connsiteX52" fmla="*/ 1173030 w 4897678"/>
              <a:gd name="connsiteY52" fmla="*/ 2517573 h 6858000"/>
              <a:gd name="connsiteX53" fmla="*/ 1179971 w 4897678"/>
              <a:gd name="connsiteY53" fmla="*/ 2259305 h 6858000"/>
              <a:gd name="connsiteX54" fmla="*/ 1180091 w 4897678"/>
              <a:gd name="connsiteY54" fmla="*/ 2154737 h 6858000"/>
              <a:gd name="connsiteX55" fmla="*/ 1173497 w 4897678"/>
              <a:gd name="connsiteY55" fmla="*/ 2118139 h 6858000"/>
              <a:gd name="connsiteX56" fmla="*/ 1168754 w 4897678"/>
              <a:gd name="connsiteY56" fmla="*/ 2064932 h 6858000"/>
              <a:gd name="connsiteX57" fmla="*/ 1175360 w 4897678"/>
              <a:gd name="connsiteY57" fmla="*/ 2031780 h 6858000"/>
              <a:gd name="connsiteX58" fmla="*/ 1175420 w 4897678"/>
              <a:gd name="connsiteY58" fmla="*/ 2025741 h 6858000"/>
              <a:gd name="connsiteX59" fmla="*/ 1192392 w 4897678"/>
              <a:gd name="connsiteY59" fmla="*/ 1985855 h 6858000"/>
              <a:gd name="connsiteX60" fmla="*/ 1240537 w 4897678"/>
              <a:gd name="connsiteY60" fmla="*/ 1810891 h 6858000"/>
              <a:gd name="connsiteX61" fmla="*/ 1262324 w 4897678"/>
              <a:gd name="connsiteY61" fmla="*/ 1680343 h 6858000"/>
              <a:gd name="connsiteX62" fmla="*/ 1264475 w 4897678"/>
              <a:gd name="connsiteY62" fmla="*/ 1634781 h 6858000"/>
              <a:gd name="connsiteX63" fmla="*/ 1268425 w 4897678"/>
              <a:gd name="connsiteY63" fmla="*/ 1558391 h 6858000"/>
              <a:gd name="connsiteX64" fmla="*/ 1263100 w 4897678"/>
              <a:gd name="connsiteY64" fmla="*/ 1489998 h 6858000"/>
              <a:gd name="connsiteX65" fmla="*/ 1286195 w 4897678"/>
              <a:gd name="connsiteY65" fmla="*/ 1421105 h 6858000"/>
              <a:gd name="connsiteX66" fmla="*/ 1298315 w 4897678"/>
              <a:gd name="connsiteY66" fmla="*/ 1361656 h 6858000"/>
              <a:gd name="connsiteX67" fmla="*/ 1294008 w 4897678"/>
              <a:gd name="connsiteY67" fmla="*/ 1357170 h 6858000"/>
              <a:gd name="connsiteX68" fmla="*/ 1295031 w 4897678"/>
              <a:gd name="connsiteY68" fmla="*/ 1349556 h 6858000"/>
              <a:gd name="connsiteX69" fmla="*/ 1301170 w 4897678"/>
              <a:gd name="connsiteY69" fmla="*/ 1345177 h 6858000"/>
              <a:gd name="connsiteX70" fmla="*/ 1337115 w 4897678"/>
              <a:gd name="connsiteY70" fmla="*/ 1249089 h 6858000"/>
              <a:gd name="connsiteX71" fmla="*/ 1335308 w 4897678"/>
              <a:gd name="connsiteY71" fmla="*/ 1164961 h 6858000"/>
              <a:gd name="connsiteX72" fmla="*/ 1365049 w 4897678"/>
              <a:gd name="connsiteY72" fmla="*/ 1102487 h 6858000"/>
              <a:gd name="connsiteX73" fmla="*/ 1380977 w 4897678"/>
              <a:gd name="connsiteY73" fmla="*/ 1051638 h 6858000"/>
              <a:gd name="connsiteX74" fmla="*/ 1360650 w 4897678"/>
              <a:gd name="connsiteY74" fmla="*/ 950605 h 6858000"/>
              <a:gd name="connsiteX75" fmla="*/ 1321700 w 4897678"/>
              <a:gd name="connsiteY75" fmla="*/ 890133 h 6858000"/>
              <a:gd name="connsiteX76" fmla="*/ 1306943 w 4897678"/>
              <a:gd name="connsiteY76" fmla="*/ 779617 h 6858000"/>
              <a:gd name="connsiteX77" fmla="*/ 1304115 w 4897678"/>
              <a:gd name="connsiteY77" fmla="*/ 737583 h 6858000"/>
              <a:gd name="connsiteX78" fmla="*/ 1363659 w 4897678"/>
              <a:gd name="connsiteY78" fmla="*/ 600848 h 6858000"/>
              <a:gd name="connsiteX79" fmla="*/ 1357066 w 4897678"/>
              <a:gd name="connsiteY79" fmla="*/ 530653 h 6858000"/>
              <a:gd name="connsiteX80" fmla="*/ 1373630 w 4897678"/>
              <a:gd name="connsiteY80" fmla="*/ 455615 h 6858000"/>
              <a:gd name="connsiteX81" fmla="*/ 1413997 w 4897678"/>
              <a:gd name="connsiteY81" fmla="*/ 334926 h 6858000"/>
              <a:gd name="connsiteX82" fmla="*/ 1442766 w 4897678"/>
              <a:gd name="connsiteY82" fmla="*/ 236597 h 6858000"/>
              <a:gd name="connsiteX83" fmla="*/ 1470206 w 4897678"/>
              <a:gd name="connsiteY83" fmla="*/ 182099 h 6858000"/>
              <a:gd name="connsiteX84" fmla="*/ 1462879 w 4897678"/>
              <a:gd name="connsiteY84" fmla="*/ 128551 h 6858000"/>
              <a:gd name="connsiteX85" fmla="*/ 1481070 w 4897678"/>
              <a:gd name="connsiteY85" fmla="*/ 69025 h 6858000"/>
              <a:gd name="connsiteX86" fmla="*/ 1504205 w 4897678"/>
              <a:gd name="connsiteY86" fmla="*/ 42915 h 6858000"/>
              <a:gd name="connsiteX87" fmla="*/ 1553576 w 4897678"/>
              <a:gd name="connsiteY87"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76460 w 4897678"/>
              <a:gd name="connsiteY28" fmla="*/ 5308801 h 6858000"/>
              <a:gd name="connsiteX29" fmla="*/ 378745 w 4897678"/>
              <a:gd name="connsiteY29" fmla="*/ 5296204 h 6858000"/>
              <a:gd name="connsiteX30" fmla="*/ 402007 w 4897678"/>
              <a:gd name="connsiteY30" fmla="*/ 5241278 h 6858000"/>
              <a:gd name="connsiteX31" fmla="*/ 410672 w 4897678"/>
              <a:gd name="connsiteY31" fmla="*/ 5231022 h 6858000"/>
              <a:gd name="connsiteX32" fmla="*/ 442663 w 4897678"/>
              <a:gd name="connsiteY32" fmla="*/ 5192994 h 6858000"/>
              <a:gd name="connsiteX33" fmla="*/ 488625 w 4897678"/>
              <a:gd name="connsiteY33" fmla="*/ 5065268 h 6858000"/>
              <a:gd name="connsiteX34" fmla="*/ 604868 w 4897678"/>
              <a:gd name="connsiteY34" fmla="*/ 4966224 h 6858000"/>
              <a:gd name="connsiteX35" fmla="*/ 739205 w 4897678"/>
              <a:gd name="connsiteY35" fmla="*/ 4844222 h 6858000"/>
              <a:gd name="connsiteX36" fmla="*/ 916267 w 4897678"/>
              <a:gd name="connsiteY36" fmla="*/ 4639226 h 6858000"/>
              <a:gd name="connsiteX37" fmla="*/ 960970 w 4897678"/>
              <a:gd name="connsiteY37" fmla="*/ 4458968 h 6858000"/>
              <a:gd name="connsiteX38" fmla="*/ 974467 w 4897678"/>
              <a:gd name="connsiteY38" fmla="*/ 4400454 h 6858000"/>
              <a:gd name="connsiteX39" fmla="*/ 1019252 w 4897678"/>
              <a:gd name="connsiteY39" fmla="*/ 4326337 h 6858000"/>
              <a:gd name="connsiteX40" fmla="*/ 1097435 w 4897678"/>
              <a:gd name="connsiteY40" fmla="*/ 4004432 h 6858000"/>
              <a:gd name="connsiteX41" fmla="*/ 1115477 w 4897678"/>
              <a:gd name="connsiteY41" fmla="*/ 3887430 h 6858000"/>
              <a:gd name="connsiteX42" fmla="*/ 1129980 w 4897678"/>
              <a:gd name="connsiteY42" fmla="*/ 3841018 h 6858000"/>
              <a:gd name="connsiteX43" fmla="*/ 1128054 w 4897678"/>
              <a:gd name="connsiteY43" fmla="*/ 3833633 h 6858000"/>
              <a:gd name="connsiteX44" fmla="*/ 1144766 w 4897678"/>
              <a:gd name="connsiteY44" fmla="*/ 3703595 h 6858000"/>
              <a:gd name="connsiteX45" fmla="*/ 1146269 w 4897678"/>
              <a:gd name="connsiteY45" fmla="*/ 3675779 h 6858000"/>
              <a:gd name="connsiteX46" fmla="*/ 1145250 w 4897678"/>
              <a:gd name="connsiteY46" fmla="*/ 3673177 h 6858000"/>
              <a:gd name="connsiteX47" fmla="*/ 1145144 w 4897678"/>
              <a:gd name="connsiteY47" fmla="*/ 3399727 h 6858000"/>
              <a:gd name="connsiteX48" fmla="*/ 1153102 w 4897678"/>
              <a:gd name="connsiteY48" fmla="*/ 3022588 h 6858000"/>
              <a:gd name="connsiteX49" fmla="*/ 1187493 w 4897678"/>
              <a:gd name="connsiteY49" fmla="*/ 2780324 h 6858000"/>
              <a:gd name="connsiteX50" fmla="*/ 1174471 w 4897678"/>
              <a:gd name="connsiteY50" fmla="*/ 2636046 h 6858000"/>
              <a:gd name="connsiteX51" fmla="*/ 1173030 w 4897678"/>
              <a:gd name="connsiteY51" fmla="*/ 2517573 h 6858000"/>
              <a:gd name="connsiteX52" fmla="*/ 1179971 w 4897678"/>
              <a:gd name="connsiteY52" fmla="*/ 2259305 h 6858000"/>
              <a:gd name="connsiteX53" fmla="*/ 1180091 w 4897678"/>
              <a:gd name="connsiteY53" fmla="*/ 2154737 h 6858000"/>
              <a:gd name="connsiteX54" fmla="*/ 1173497 w 4897678"/>
              <a:gd name="connsiteY54" fmla="*/ 2118139 h 6858000"/>
              <a:gd name="connsiteX55" fmla="*/ 1168754 w 4897678"/>
              <a:gd name="connsiteY55" fmla="*/ 2064932 h 6858000"/>
              <a:gd name="connsiteX56" fmla="*/ 1175360 w 4897678"/>
              <a:gd name="connsiteY56" fmla="*/ 2031780 h 6858000"/>
              <a:gd name="connsiteX57" fmla="*/ 1175420 w 4897678"/>
              <a:gd name="connsiteY57" fmla="*/ 2025741 h 6858000"/>
              <a:gd name="connsiteX58" fmla="*/ 1192392 w 4897678"/>
              <a:gd name="connsiteY58" fmla="*/ 1985855 h 6858000"/>
              <a:gd name="connsiteX59" fmla="*/ 1240537 w 4897678"/>
              <a:gd name="connsiteY59" fmla="*/ 1810891 h 6858000"/>
              <a:gd name="connsiteX60" fmla="*/ 1262324 w 4897678"/>
              <a:gd name="connsiteY60" fmla="*/ 1680343 h 6858000"/>
              <a:gd name="connsiteX61" fmla="*/ 1264475 w 4897678"/>
              <a:gd name="connsiteY61" fmla="*/ 1634781 h 6858000"/>
              <a:gd name="connsiteX62" fmla="*/ 1268425 w 4897678"/>
              <a:gd name="connsiteY62" fmla="*/ 1558391 h 6858000"/>
              <a:gd name="connsiteX63" fmla="*/ 1263100 w 4897678"/>
              <a:gd name="connsiteY63" fmla="*/ 1489998 h 6858000"/>
              <a:gd name="connsiteX64" fmla="*/ 1286195 w 4897678"/>
              <a:gd name="connsiteY64" fmla="*/ 1421105 h 6858000"/>
              <a:gd name="connsiteX65" fmla="*/ 1298315 w 4897678"/>
              <a:gd name="connsiteY65" fmla="*/ 1361656 h 6858000"/>
              <a:gd name="connsiteX66" fmla="*/ 1294008 w 4897678"/>
              <a:gd name="connsiteY66" fmla="*/ 1357170 h 6858000"/>
              <a:gd name="connsiteX67" fmla="*/ 1295031 w 4897678"/>
              <a:gd name="connsiteY67" fmla="*/ 1349556 h 6858000"/>
              <a:gd name="connsiteX68" fmla="*/ 1301170 w 4897678"/>
              <a:gd name="connsiteY68" fmla="*/ 1345177 h 6858000"/>
              <a:gd name="connsiteX69" fmla="*/ 1337115 w 4897678"/>
              <a:gd name="connsiteY69" fmla="*/ 1249089 h 6858000"/>
              <a:gd name="connsiteX70" fmla="*/ 1335308 w 4897678"/>
              <a:gd name="connsiteY70" fmla="*/ 1164961 h 6858000"/>
              <a:gd name="connsiteX71" fmla="*/ 1365049 w 4897678"/>
              <a:gd name="connsiteY71" fmla="*/ 1102487 h 6858000"/>
              <a:gd name="connsiteX72" fmla="*/ 1380977 w 4897678"/>
              <a:gd name="connsiteY72" fmla="*/ 1051638 h 6858000"/>
              <a:gd name="connsiteX73" fmla="*/ 1360650 w 4897678"/>
              <a:gd name="connsiteY73" fmla="*/ 950605 h 6858000"/>
              <a:gd name="connsiteX74" fmla="*/ 1321700 w 4897678"/>
              <a:gd name="connsiteY74" fmla="*/ 890133 h 6858000"/>
              <a:gd name="connsiteX75" fmla="*/ 1306943 w 4897678"/>
              <a:gd name="connsiteY75" fmla="*/ 779617 h 6858000"/>
              <a:gd name="connsiteX76" fmla="*/ 1304115 w 4897678"/>
              <a:gd name="connsiteY76" fmla="*/ 737583 h 6858000"/>
              <a:gd name="connsiteX77" fmla="*/ 1363659 w 4897678"/>
              <a:gd name="connsiteY77" fmla="*/ 600848 h 6858000"/>
              <a:gd name="connsiteX78" fmla="*/ 1357066 w 4897678"/>
              <a:gd name="connsiteY78" fmla="*/ 530653 h 6858000"/>
              <a:gd name="connsiteX79" fmla="*/ 1373630 w 4897678"/>
              <a:gd name="connsiteY79" fmla="*/ 455615 h 6858000"/>
              <a:gd name="connsiteX80" fmla="*/ 1413997 w 4897678"/>
              <a:gd name="connsiteY80" fmla="*/ 334926 h 6858000"/>
              <a:gd name="connsiteX81" fmla="*/ 1442766 w 4897678"/>
              <a:gd name="connsiteY81" fmla="*/ 236597 h 6858000"/>
              <a:gd name="connsiteX82" fmla="*/ 1470206 w 4897678"/>
              <a:gd name="connsiteY82" fmla="*/ 182099 h 6858000"/>
              <a:gd name="connsiteX83" fmla="*/ 1462879 w 4897678"/>
              <a:gd name="connsiteY83" fmla="*/ 128551 h 6858000"/>
              <a:gd name="connsiteX84" fmla="*/ 1481070 w 4897678"/>
              <a:gd name="connsiteY84" fmla="*/ 69025 h 6858000"/>
              <a:gd name="connsiteX85" fmla="*/ 1504205 w 4897678"/>
              <a:gd name="connsiteY85" fmla="*/ 42915 h 6858000"/>
              <a:gd name="connsiteX86" fmla="*/ 1553576 w 4897678"/>
              <a:gd name="connsiteY86"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76460 w 4897678"/>
              <a:gd name="connsiteY28" fmla="*/ 5308801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488625 w 4897678"/>
              <a:gd name="connsiteY32" fmla="*/ 5065268 h 6858000"/>
              <a:gd name="connsiteX33" fmla="*/ 604868 w 4897678"/>
              <a:gd name="connsiteY33" fmla="*/ 4966224 h 6858000"/>
              <a:gd name="connsiteX34" fmla="*/ 739205 w 4897678"/>
              <a:gd name="connsiteY34" fmla="*/ 4844222 h 6858000"/>
              <a:gd name="connsiteX35" fmla="*/ 916267 w 4897678"/>
              <a:gd name="connsiteY35" fmla="*/ 4639226 h 6858000"/>
              <a:gd name="connsiteX36" fmla="*/ 960970 w 4897678"/>
              <a:gd name="connsiteY36" fmla="*/ 4458968 h 6858000"/>
              <a:gd name="connsiteX37" fmla="*/ 974467 w 4897678"/>
              <a:gd name="connsiteY37" fmla="*/ 4400454 h 6858000"/>
              <a:gd name="connsiteX38" fmla="*/ 1019252 w 4897678"/>
              <a:gd name="connsiteY38" fmla="*/ 4326337 h 6858000"/>
              <a:gd name="connsiteX39" fmla="*/ 1097435 w 4897678"/>
              <a:gd name="connsiteY39" fmla="*/ 4004432 h 6858000"/>
              <a:gd name="connsiteX40" fmla="*/ 1115477 w 4897678"/>
              <a:gd name="connsiteY40" fmla="*/ 3887430 h 6858000"/>
              <a:gd name="connsiteX41" fmla="*/ 1129980 w 4897678"/>
              <a:gd name="connsiteY41" fmla="*/ 3841018 h 6858000"/>
              <a:gd name="connsiteX42" fmla="*/ 1128054 w 4897678"/>
              <a:gd name="connsiteY42" fmla="*/ 3833633 h 6858000"/>
              <a:gd name="connsiteX43" fmla="*/ 1144766 w 4897678"/>
              <a:gd name="connsiteY43" fmla="*/ 3703595 h 6858000"/>
              <a:gd name="connsiteX44" fmla="*/ 1146269 w 4897678"/>
              <a:gd name="connsiteY44" fmla="*/ 3675779 h 6858000"/>
              <a:gd name="connsiteX45" fmla="*/ 1145250 w 4897678"/>
              <a:gd name="connsiteY45" fmla="*/ 3673177 h 6858000"/>
              <a:gd name="connsiteX46" fmla="*/ 1145144 w 4897678"/>
              <a:gd name="connsiteY46" fmla="*/ 3399727 h 6858000"/>
              <a:gd name="connsiteX47" fmla="*/ 1153102 w 4897678"/>
              <a:gd name="connsiteY47" fmla="*/ 3022588 h 6858000"/>
              <a:gd name="connsiteX48" fmla="*/ 1187493 w 4897678"/>
              <a:gd name="connsiteY48" fmla="*/ 2780324 h 6858000"/>
              <a:gd name="connsiteX49" fmla="*/ 1174471 w 4897678"/>
              <a:gd name="connsiteY49" fmla="*/ 2636046 h 6858000"/>
              <a:gd name="connsiteX50" fmla="*/ 1173030 w 4897678"/>
              <a:gd name="connsiteY50" fmla="*/ 2517573 h 6858000"/>
              <a:gd name="connsiteX51" fmla="*/ 1179971 w 4897678"/>
              <a:gd name="connsiteY51" fmla="*/ 2259305 h 6858000"/>
              <a:gd name="connsiteX52" fmla="*/ 1180091 w 4897678"/>
              <a:gd name="connsiteY52" fmla="*/ 2154737 h 6858000"/>
              <a:gd name="connsiteX53" fmla="*/ 1173497 w 4897678"/>
              <a:gd name="connsiteY53" fmla="*/ 2118139 h 6858000"/>
              <a:gd name="connsiteX54" fmla="*/ 1168754 w 4897678"/>
              <a:gd name="connsiteY54" fmla="*/ 2064932 h 6858000"/>
              <a:gd name="connsiteX55" fmla="*/ 1175360 w 4897678"/>
              <a:gd name="connsiteY55" fmla="*/ 2031780 h 6858000"/>
              <a:gd name="connsiteX56" fmla="*/ 1175420 w 4897678"/>
              <a:gd name="connsiteY56" fmla="*/ 2025741 h 6858000"/>
              <a:gd name="connsiteX57" fmla="*/ 1192392 w 4897678"/>
              <a:gd name="connsiteY57" fmla="*/ 1985855 h 6858000"/>
              <a:gd name="connsiteX58" fmla="*/ 1240537 w 4897678"/>
              <a:gd name="connsiteY58" fmla="*/ 1810891 h 6858000"/>
              <a:gd name="connsiteX59" fmla="*/ 1262324 w 4897678"/>
              <a:gd name="connsiteY59" fmla="*/ 1680343 h 6858000"/>
              <a:gd name="connsiteX60" fmla="*/ 1264475 w 4897678"/>
              <a:gd name="connsiteY60" fmla="*/ 1634781 h 6858000"/>
              <a:gd name="connsiteX61" fmla="*/ 1268425 w 4897678"/>
              <a:gd name="connsiteY61" fmla="*/ 1558391 h 6858000"/>
              <a:gd name="connsiteX62" fmla="*/ 1263100 w 4897678"/>
              <a:gd name="connsiteY62" fmla="*/ 1489998 h 6858000"/>
              <a:gd name="connsiteX63" fmla="*/ 1286195 w 4897678"/>
              <a:gd name="connsiteY63" fmla="*/ 1421105 h 6858000"/>
              <a:gd name="connsiteX64" fmla="*/ 1298315 w 4897678"/>
              <a:gd name="connsiteY64" fmla="*/ 1361656 h 6858000"/>
              <a:gd name="connsiteX65" fmla="*/ 1294008 w 4897678"/>
              <a:gd name="connsiteY65" fmla="*/ 1357170 h 6858000"/>
              <a:gd name="connsiteX66" fmla="*/ 1295031 w 4897678"/>
              <a:gd name="connsiteY66" fmla="*/ 1349556 h 6858000"/>
              <a:gd name="connsiteX67" fmla="*/ 1301170 w 4897678"/>
              <a:gd name="connsiteY67" fmla="*/ 1345177 h 6858000"/>
              <a:gd name="connsiteX68" fmla="*/ 1337115 w 4897678"/>
              <a:gd name="connsiteY68" fmla="*/ 1249089 h 6858000"/>
              <a:gd name="connsiteX69" fmla="*/ 1335308 w 4897678"/>
              <a:gd name="connsiteY69" fmla="*/ 1164961 h 6858000"/>
              <a:gd name="connsiteX70" fmla="*/ 1365049 w 4897678"/>
              <a:gd name="connsiteY70" fmla="*/ 1102487 h 6858000"/>
              <a:gd name="connsiteX71" fmla="*/ 1380977 w 4897678"/>
              <a:gd name="connsiteY71" fmla="*/ 1051638 h 6858000"/>
              <a:gd name="connsiteX72" fmla="*/ 1360650 w 4897678"/>
              <a:gd name="connsiteY72" fmla="*/ 950605 h 6858000"/>
              <a:gd name="connsiteX73" fmla="*/ 1321700 w 4897678"/>
              <a:gd name="connsiteY73" fmla="*/ 890133 h 6858000"/>
              <a:gd name="connsiteX74" fmla="*/ 1306943 w 4897678"/>
              <a:gd name="connsiteY74" fmla="*/ 779617 h 6858000"/>
              <a:gd name="connsiteX75" fmla="*/ 1304115 w 4897678"/>
              <a:gd name="connsiteY75" fmla="*/ 737583 h 6858000"/>
              <a:gd name="connsiteX76" fmla="*/ 1363659 w 4897678"/>
              <a:gd name="connsiteY76" fmla="*/ 600848 h 6858000"/>
              <a:gd name="connsiteX77" fmla="*/ 1357066 w 4897678"/>
              <a:gd name="connsiteY77" fmla="*/ 530653 h 6858000"/>
              <a:gd name="connsiteX78" fmla="*/ 1373630 w 4897678"/>
              <a:gd name="connsiteY78" fmla="*/ 455615 h 6858000"/>
              <a:gd name="connsiteX79" fmla="*/ 1413997 w 4897678"/>
              <a:gd name="connsiteY79" fmla="*/ 334926 h 6858000"/>
              <a:gd name="connsiteX80" fmla="*/ 1442766 w 4897678"/>
              <a:gd name="connsiteY80" fmla="*/ 236597 h 6858000"/>
              <a:gd name="connsiteX81" fmla="*/ 1470206 w 4897678"/>
              <a:gd name="connsiteY81" fmla="*/ 182099 h 6858000"/>
              <a:gd name="connsiteX82" fmla="*/ 1462879 w 4897678"/>
              <a:gd name="connsiteY82" fmla="*/ 128551 h 6858000"/>
              <a:gd name="connsiteX83" fmla="*/ 1481070 w 4897678"/>
              <a:gd name="connsiteY83" fmla="*/ 69025 h 6858000"/>
              <a:gd name="connsiteX84" fmla="*/ 1504205 w 4897678"/>
              <a:gd name="connsiteY84" fmla="*/ 42915 h 6858000"/>
              <a:gd name="connsiteX85" fmla="*/ 1553576 w 4897678"/>
              <a:gd name="connsiteY85"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488625 w 4897678"/>
              <a:gd name="connsiteY32" fmla="*/ 5065268 h 6858000"/>
              <a:gd name="connsiteX33" fmla="*/ 604868 w 4897678"/>
              <a:gd name="connsiteY33" fmla="*/ 4966224 h 6858000"/>
              <a:gd name="connsiteX34" fmla="*/ 739205 w 4897678"/>
              <a:gd name="connsiteY34" fmla="*/ 4844222 h 6858000"/>
              <a:gd name="connsiteX35" fmla="*/ 916267 w 4897678"/>
              <a:gd name="connsiteY35" fmla="*/ 4639226 h 6858000"/>
              <a:gd name="connsiteX36" fmla="*/ 960970 w 4897678"/>
              <a:gd name="connsiteY36" fmla="*/ 4458968 h 6858000"/>
              <a:gd name="connsiteX37" fmla="*/ 974467 w 4897678"/>
              <a:gd name="connsiteY37" fmla="*/ 4400454 h 6858000"/>
              <a:gd name="connsiteX38" fmla="*/ 1019252 w 4897678"/>
              <a:gd name="connsiteY38" fmla="*/ 4326337 h 6858000"/>
              <a:gd name="connsiteX39" fmla="*/ 1097435 w 4897678"/>
              <a:gd name="connsiteY39" fmla="*/ 4004432 h 6858000"/>
              <a:gd name="connsiteX40" fmla="*/ 1115477 w 4897678"/>
              <a:gd name="connsiteY40" fmla="*/ 3887430 h 6858000"/>
              <a:gd name="connsiteX41" fmla="*/ 1129980 w 4897678"/>
              <a:gd name="connsiteY41" fmla="*/ 3841018 h 6858000"/>
              <a:gd name="connsiteX42" fmla="*/ 1128054 w 4897678"/>
              <a:gd name="connsiteY42" fmla="*/ 3833633 h 6858000"/>
              <a:gd name="connsiteX43" fmla="*/ 1144766 w 4897678"/>
              <a:gd name="connsiteY43" fmla="*/ 3703595 h 6858000"/>
              <a:gd name="connsiteX44" fmla="*/ 1146269 w 4897678"/>
              <a:gd name="connsiteY44" fmla="*/ 3675779 h 6858000"/>
              <a:gd name="connsiteX45" fmla="*/ 1145250 w 4897678"/>
              <a:gd name="connsiteY45" fmla="*/ 3673177 h 6858000"/>
              <a:gd name="connsiteX46" fmla="*/ 1145144 w 4897678"/>
              <a:gd name="connsiteY46" fmla="*/ 3399727 h 6858000"/>
              <a:gd name="connsiteX47" fmla="*/ 1153102 w 4897678"/>
              <a:gd name="connsiteY47" fmla="*/ 3022588 h 6858000"/>
              <a:gd name="connsiteX48" fmla="*/ 1187493 w 4897678"/>
              <a:gd name="connsiteY48" fmla="*/ 2780324 h 6858000"/>
              <a:gd name="connsiteX49" fmla="*/ 1174471 w 4897678"/>
              <a:gd name="connsiteY49" fmla="*/ 2636046 h 6858000"/>
              <a:gd name="connsiteX50" fmla="*/ 1173030 w 4897678"/>
              <a:gd name="connsiteY50" fmla="*/ 2517573 h 6858000"/>
              <a:gd name="connsiteX51" fmla="*/ 1179971 w 4897678"/>
              <a:gd name="connsiteY51" fmla="*/ 2259305 h 6858000"/>
              <a:gd name="connsiteX52" fmla="*/ 1180091 w 4897678"/>
              <a:gd name="connsiteY52" fmla="*/ 2154737 h 6858000"/>
              <a:gd name="connsiteX53" fmla="*/ 1173497 w 4897678"/>
              <a:gd name="connsiteY53" fmla="*/ 2118139 h 6858000"/>
              <a:gd name="connsiteX54" fmla="*/ 1168754 w 4897678"/>
              <a:gd name="connsiteY54" fmla="*/ 2064932 h 6858000"/>
              <a:gd name="connsiteX55" fmla="*/ 1175360 w 4897678"/>
              <a:gd name="connsiteY55" fmla="*/ 2031780 h 6858000"/>
              <a:gd name="connsiteX56" fmla="*/ 1175420 w 4897678"/>
              <a:gd name="connsiteY56" fmla="*/ 2025741 h 6858000"/>
              <a:gd name="connsiteX57" fmla="*/ 1192392 w 4897678"/>
              <a:gd name="connsiteY57" fmla="*/ 1985855 h 6858000"/>
              <a:gd name="connsiteX58" fmla="*/ 1240537 w 4897678"/>
              <a:gd name="connsiteY58" fmla="*/ 1810891 h 6858000"/>
              <a:gd name="connsiteX59" fmla="*/ 1262324 w 4897678"/>
              <a:gd name="connsiteY59" fmla="*/ 1680343 h 6858000"/>
              <a:gd name="connsiteX60" fmla="*/ 1264475 w 4897678"/>
              <a:gd name="connsiteY60" fmla="*/ 1634781 h 6858000"/>
              <a:gd name="connsiteX61" fmla="*/ 1268425 w 4897678"/>
              <a:gd name="connsiteY61" fmla="*/ 1558391 h 6858000"/>
              <a:gd name="connsiteX62" fmla="*/ 1263100 w 4897678"/>
              <a:gd name="connsiteY62" fmla="*/ 1489998 h 6858000"/>
              <a:gd name="connsiteX63" fmla="*/ 1286195 w 4897678"/>
              <a:gd name="connsiteY63" fmla="*/ 1421105 h 6858000"/>
              <a:gd name="connsiteX64" fmla="*/ 1298315 w 4897678"/>
              <a:gd name="connsiteY64" fmla="*/ 1361656 h 6858000"/>
              <a:gd name="connsiteX65" fmla="*/ 1294008 w 4897678"/>
              <a:gd name="connsiteY65" fmla="*/ 1357170 h 6858000"/>
              <a:gd name="connsiteX66" fmla="*/ 1295031 w 4897678"/>
              <a:gd name="connsiteY66" fmla="*/ 1349556 h 6858000"/>
              <a:gd name="connsiteX67" fmla="*/ 1301170 w 4897678"/>
              <a:gd name="connsiteY67" fmla="*/ 1345177 h 6858000"/>
              <a:gd name="connsiteX68" fmla="*/ 1337115 w 4897678"/>
              <a:gd name="connsiteY68" fmla="*/ 1249089 h 6858000"/>
              <a:gd name="connsiteX69" fmla="*/ 1335308 w 4897678"/>
              <a:gd name="connsiteY69" fmla="*/ 1164961 h 6858000"/>
              <a:gd name="connsiteX70" fmla="*/ 1365049 w 4897678"/>
              <a:gd name="connsiteY70" fmla="*/ 1102487 h 6858000"/>
              <a:gd name="connsiteX71" fmla="*/ 1380977 w 4897678"/>
              <a:gd name="connsiteY71" fmla="*/ 1051638 h 6858000"/>
              <a:gd name="connsiteX72" fmla="*/ 1360650 w 4897678"/>
              <a:gd name="connsiteY72" fmla="*/ 950605 h 6858000"/>
              <a:gd name="connsiteX73" fmla="*/ 1321700 w 4897678"/>
              <a:gd name="connsiteY73" fmla="*/ 890133 h 6858000"/>
              <a:gd name="connsiteX74" fmla="*/ 1306943 w 4897678"/>
              <a:gd name="connsiteY74" fmla="*/ 779617 h 6858000"/>
              <a:gd name="connsiteX75" fmla="*/ 1304115 w 4897678"/>
              <a:gd name="connsiteY75" fmla="*/ 737583 h 6858000"/>
              <a:gd name="connsiteX76" fmla="*/ 1363659 w 4897678"/>
              <a:gd name="connsiteY76" fmla="*/ 600848 h 6858000"/>
              <a:gd name="connsiteX77" fmla="*/ 1357066 w 4897678"/>
              <a:gd name="connsiteY77" fmla="*/ 530653 h 6858000"/>
              <a:gd name="connsiteX78" fmla="*/ 1373630 w 4897678"/>
              <a:gd name="connsiteY78" fmla="*/ 455615 h 6858000"/>
              <a:gd name="connsiteX79" fmla="*/ 1413997 w 4897678"/>
              <a:gd name="connsiteY79" fmla="*/ 334926 h 6858000"/>
              <a:gd name="connsiteX80" fmla="*/ 1442766 w 4897678"/>
              <a:gd name="connsiteY80" fmla="*/ 236597 h 6858000"/>
              <a:gd name="connsiteX81" fmla="*/ 1470206 w 4897678"/>
              <a:gd name="connsiteY81" fmla="*/ 182099 h 6858000"/>
              <a:gd name="connsiteX82" fmla="*/ 1462879 w 4897678"/>
              <a:gd name="connsiteY82" fmla="*/ 128551 h 6858000"/>
              <a:gd name="connsiteX83" fmla="*/ 1481070 w 4897678"/>
              <a:gd name="connsiteY83" fmla="*/ 69025 h 6858000"/>
              <a:gd name="connsiteX84" fmla="*/ 1504205 w 4897678"/>
              <a:gd name="connsiteY84" fmla="*/ 42915 h 6858000"/>
              <a:gd name="connsiteX85" fmla="*/ 1553576 w 4897678"/>
              <a:gd name="connsiteY85"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488625 w 4897678"/>
              <a:gd name="connsiteY32" fmla="*/ 5065268 h 6858000"/>
              <a:gd name="connsiteX33" fmla="*/ 604868 w 4897678"/>
              <a:gd name="connsiteY33" fmla="*/ 4966224 h 6858000"/>
              <a:gd name="connsiteX34" fmla="*/ 739205 w 4897678"/>
              <a:gd name="connsiteY34" fmla="*/ 4844222 h 6858000"/>
              <a:gd name="connsiteX35" fmla="*/ 916267 w 4897678"/>
              <a:gd name="connsiteY35" fmla="*/ 4639226 h 6858000"/>
              <a:gd name="connsiteX36" fmla="*/ 960970 w 4897678"/>
              <a:gd name="connsiteY36" fmla="*/ 4458968 h 6858000"/>
              <a:gd name="connsiteX37" fmla="*/ 974467 w 4897678"/>
              <a:gd name="connsiteY37" fmla="*/ 4400454 h 6858000"/>
              <a:gd name="connsiteX38" fmla="*/ 1019252 w 4897678"/>
              <a:gd name="connsiteY38" fmla="*/ 4326337 h 6858000"/>
              <a:gd name="connsiteX39" fmla="*/ 1097435 w 4897678"/>
              <a:gd name="connsiteY39" fmla="*/ 4004432 h 6858000"/>
              <a:gd name="connsiteX40" fmla="*/ 1115477 w 4897678"/>
              <a:gd name="connsiteY40" fmla="*/ 3887430 h 6858000"/>
              <a:gd name="connsiteX41" fmla="*/ 1129980 w 4897678"/>
              <a:gd name="connsiteY41" fmla="*/ 3841018 h 6858000"/>
              <a:gd name="connsiteX42" fmla="*/ 1128054 w 4897678"/>
              <a:gd name="connsiteY42" fmla="*/ 3833633 h 6858000"/>
              <a:gd name="connsiteX43" fmla="*/ 1144766 w 4897678"/>
              <a:gd name="connsiteY43" fmla="*/ 3703595 h 6858000"/>
              <a:gd name="connsiteX44" fmla="*/ 1146269 w 4897678"/>
              <a:gd name="connsiteY44" fmla="*/ 3675779 h 6858000"/>
              <a:gd name="connsiteX45" fmla="*/ 1145250 w 4897678"/>
              <a:gd name="connsiteY45" fmla="*/ 3673177 h 6858000"/>
              <a:gd name="connsiteX46" fmla="*/ 1145144 w 4897678"/>
              <a:gd name="connsiteY46" fmla="*/ 3399727 h 6858000"/>
              <a:gd name="connsiteX47" fmla="*/ 1153102 w 4897678"/>
              <a:gd name="connsiteY47" fmla="*/ 3022588 h 6858000"/>
              <a:gd name="connsiteX48" fmla="*/ 1187493 w 4897678"/>
              <a:gd name="connsiteY48" fmla="*/ 2780324 h 6858000"/>
              <a:gd name="connsiteX49" fmla="*/ 1174471 w 4897678"/>
              <a:gd name="connsiteY49" fmla="*/ 2636046 h 6858000"/>
              <a:gd name="connsiteX50" fmla="*/ 1173030 w 4897678"/>
              <a:gd name="connsiteY50" fmla="*/ 2517573 h 6858000"/>
              <a:gd name="connsiteX51" fmla="*/ 1179971 w 4897678"/>
              <a:gd name="connsiteY51" fmla="*/ 2259305 h 6858000"/>
              <a:gd name="connsiteX52" fmla="*/ 1180091 w 4897678"/>
              <a:gd name="connsiteY52" fmla="*/ 2154737 h 6858000"/>
              <a:gd name="connsiteX53" fmla="*/ 1173497 w 4897678"/>
              <a:gd name="connsiteY53" fmla="*/ 2118139 h 6858000"/>
              <a:gd name="connsiteX54" fmla="*/ 1168754 w 4897678"/>
              <a:gd name="connsiteY54" fmla="*/ 2064932 h 6858000"/>
              <a:gd name="connsiteX55" fmla="*/ 1175360 w 4897678"/>
              <a:gd name="connsiteY55" fmla="*/ 2031780 h 6858000"/>
              <a:gd name="connsiteX56" fmla="*/ 1175420 w 4897678"/>
              <a:gd name="connsiteY56" fmla="*/ 2025741 h 6858000"/>
              <a:gd name="connsiteX57" fmla="*/ 1192392 w 4897678"/>
              <a:gd name="connsiteY57" fmla="*/ 1985855 h 6858000"/>
              <a:gd name="connsiteX58" fmla="*/ 1240537 w 4897678"/>
              <a:gd name="connsiteY58" fmla="*/ 1810891 h 6858000"/>
              <a:gd name="connsiteX59" fmla="*/ 1262324 w 4897678"/>
              <a:gd name="connsiteY59" fmla="*/ 1680343 h 6858000"/>
              <a:gd name="connsiteX60" fmla="*/ 1264475 w 4897678"/>
              <a:gd name="connsiteY60" fmla="*/ 1634781 h 6858000"/>
              <a:gd name="connsiteX61" fmla="*/ 1268425 w 4897678"/>
              <a:gd name="connsiteY61" fmla="*/ 1558391 h 6858000"/>
              <a:gd name="connsiteX62" fmla="*/ 1263100 w 4897678"/>
              <a:gd name="connsiteY62" fmla="*/ 1489998 h 6858000"/>
              <a:gd name="connsiteX63" fmla="*/ 1286195 w 4897678"/>
              <a:gd name="connsiteY63" fmla="*/ 1421105 h 6858000"/>
              <a:gd name="connsiteX64" fmla="*/ 1298315 w 4897678"/>
              <a:gd name="connsiteY64" fmla="*/ 1361656 h 6858000"/>
              <a:gd name="connsiteX65" fmla="*/ 1294008 w 4897678"/>
              <a:gd name="connsiteY65" fmla="*/ 1357170 h 6858000"/>
              <a:gd name="connsiteX66" fmla="*/ 1295031 w 4897678"/>
              <a:gd name="connsiteY66" fmla="*/ 1349556 h 6858000"/>
              <a:gd name="connsiteX67" fmla="*/ 1301170 w 4897678"/>
              <a:gd name="connsiteY67" fmla="*/ 1345177 h 6858000"/>
              <a:gd name="connsiteX68" fmla="*/ 1337115 w 4897678"/>
              <a:gd name="connsiteY68" fmla="*/ 1249089 h 6858000"/>
              <a:gd name="connsiteX69" fmla="*/ 1335308 w 4897678"/>
              <a:gd name="connsiteY69" fmla="*/ 1164961 h 6858000"/>
              <a:gd name="connsiteX70" fmla="*/ 1365049 w 4897678"/>
              <a:gd name="connsiteY70" fmla="*/ 1102487 h 6858000"/>
              <a:gd name="connsiteX71" fmla="*/ 1380977 w 4897678"/>
              <a:gd name="connsiteY71" fmla="*/ 1051638 h 6858000"/>
              <a:gd name="connsiteX72" fmla="*/ 1360650 w 4897678"/>
              <a:gd name="connsiteY72" fmla="*/ 950605 h 6858000"/>
              <a:gd name="connsiteX73" fmla="*/ 1321700 w 4897678"/>
              <a:gd name="connsiteY73" fmla="*/ 890133 h 6858000"/>
              <a:gd name="connsiteX74" fmla="*/ 1306943 w 4897678"/>
              <a:gd name="connsiteY74" fmla="*/ 779617 h 6858000"/>
              <a:gd name="connsiteX75" fmla="*/ 1304115 w 4897678"/>
              <a:gd name="connsiteY75" fmla="*/ 737583 h 6858000"/>
              <a:gd name="connsiteX76" fmla="*/ 1363659 w 4897678"/>
              <a:gd name="connsiteY76" fmla="*/ 600848 h 6858000"/>
              <a:gd name="connsiteX77" fmla="*/ 1357066 w 4897678"/>
              <a:gd name="connsiteY77" fmla="*/ 530653 h 6858000"/>
              <a:gd name="connsiteX78" fmla="*/ 1373630 w 4897678"/>
              <a:gd name="connsiteY78" fmla="*/ 455615 h 6858000"/>
              <a:gd name="connsiteX79" fmla="*/ 1413997 w 4897678"/>
              <a:gd name="connsiteY79" fmla="*/ 334926 h 6858000"/>
              <a:gd name="connsiteX80" fmla="*/ 1442766 w 4897678"/>
              <a:gd name="connsiteY80" fmla="*/ 236597 h 6858000"/>
              <a:gd name="connsiteX81" fmla="*/ 1470206 w 4897678"/>
              <a:gd name="connsiteY81" fmla="*/ 182099 h 6858000"/>
              <a:gd name="connsiteX82" fmla="*/ 1462879 w 4897678"/>
              <a:gd name="connsiteY82" fmla="*/ 128551 h 6858000"/>
              <a:gd name="connsiteX83" fmla="*/ 1481070 w 4897678"/>
              <a:gd name="connsiteY83" fmla="*/ 69025 h 6858000"/>
              <a:gd name="connsiteX84" fmla="*/ 1504205 w 4897678"/>
              <a:gd name="connsiteY84" fmla="*/ 42915 h 6858000"/>
              <a:gd name="connsiteX85" fmla="*/ 1553576 w 4897678"/>
              <a:gd name="connsiteY85"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604868 w 4897678"/>
              <a:gd name="connsiteY32" fmla="*/ 4966224 h 6858000"/>
              <a:gd name="connsiteX33" fmla="*/ 739205 w 4897678"/>
              <a:gd name="connsiteY33" fmla="*/ 4844222 h 6858000"/>
              <a:gd name="connsiteX34" fmla="*/ 916267 w 4897678"/>
              <a:gd name="connsiteY34" fmla="*/ 4639226 h 6858000"/>
              <a:gd name="connsiteX35" fmla="*/ 960970 w 4897678"/>
              <a:gd name="connsiteY35" fmla="*/ 4458968 h 6858000"/>
              <a:gd name="connsiteX36" fmla="*/ 974467 w 4897678"/>
              <a:gd name="connsiteY36" fmla="*/ 4400454 h 6858000"/>
              <a:gd name="connsiteX37" fmla="*/ 1019252 w 4897678"/>
              <a:gd name="connsiteY37" fmla="*/ 4326337 h 6858000"/>
              <a:gd name="connsiteX38" fmla="*/ 1097435 w 4897678"/>
              <a:gd name="connsiteY38" fmla="*/ 4004432 h 6858000"/>
              <a:gd name="connsiteX39" fmla="*/ 1115477 w 4897678"/>
              <a:gd name="connsiteY39" fmla="*/ 3887430 h 6858000"/>
              <a:gd name="connsiteX40" fmla="*/ 1129980 w 4897678"/>
              <a:gd name="connsiteY40" fmla="*/ 3841018 h 6858000"/>
              <a:gd name="connsiteX41" fmla="*/ 1128054 w 4897678"/>
              <a:gd name="connsiteY41" fmla="*/ 3833633 h 6858000"/>
              <a:gd name="connsiteX42" fmla="*/ 1144766 w 4897678"/>
              <a:gd name="connsiteY42" fmla="*/ 3703595 h 6858000"/>
              <a:gd name="connsiteX43" fmla="*/ 1146269 w 4897678"/>
              <a:gd name="connsiteY43" fmla="*/ 3675779 h 6858000"/>
              <a:gd name="connsiteX44" fmla="*/ 1145250 w 4897678"/>
              <a:gd name="connsiteY44" fmla="*/ 3673177 h 6858000"/>
              <a:gd name="connsiteX45" fmla="*/ 1145144 w 4897678"/>
              <a:gd name="connsiteY45" fmla="*/ 3399727 h 6858000"/>
              <a:gd name="connsiteX46" fmla="*/ 1153102 w 4897678"/>
              <a:gd name="connsiteY46" fmla="*/ 3022588 h 6858000"/>
              <a:gd name="connsiteX47" fmla="*/ 1187493 w 4897678"/>
              <a:gd name="connsiteY47" fmla="*/ 2780324 h 6858000"/>
              <a:gd name="connsiteX48" fmla="*/ 1174471 w 4897678"/>
              <a:gd name="connsiteY48" fmla="*/ 2636046 h 6858000"/>
              <a:gd name="connsiteX49" fmla="*/ 1173030 w 4897678"/>
              <a:gd name="connsiteY49" fmla="*/ 2517573 h 6858000"/>
              <a:gd name="connsiteX50" fmla="*/ 1179971 w 4897678"/>
              <a:gd name="connsiteY50" fmla="*/ 2259305 h 6858000"/>
              <a:gd name="connsiteX51" fmla="*/ 1180091 w 4897678"/>
              <a:gd name="connsiteY51" fmla="*/ 2154737 h 6858000"/>
              <a:gd name="connsiteX52" fmla="*/ 1173497 w 4897678"/>
              <a:gd name="connsiteY52" fmla="*/ 2118139 h 6858000"/>
              <a:gd name="connsiteX53" fmla="*/ 1168754 w 4897678"/>
              <a:gd name="connsiteY53" fmla="*/ 2064932 h 6858000"/>
              <a:gd name="connsiteX54" fmla="*/ 1175360 w 4897678"/>
              <a:gd name="connsiteY54" fmla="*/ 2031780 h 6858000"/>
              <a:gd name="connsiteX55" fmla="*/ 1175420 w 4897678"/>
              <a:gd name="connsiteY55" fmla="*/ 2025741 h 6858000"/>
              <a:gd name="connsiteX56" fmla="*/ 1192392 w 4897678"/>
              <a:gd name="connsiteY56" fmla="*/ 1985855 h 6858000"/>
              <a:gd name="connsiteX57" fmla="*/ 1240537 w 4897678"/>
              <a:gd name="connsiteY57" fmla="*/ 1810891 h 6858000"/>
              <a:gd name="connsiteX58" fmla="*/ 1262324 w 4897678"/>
              <a:gd name="connsiteY58" fmla="*/ 1680343 h 6858000"/>
              <a:gd name="connsiteX59" fmla="*/ 1264475 w 4897678"/>
              <a:gd name="connsiteY59" fmla="*/ 1634781 h 6858000"/>
              <a:gd name="connsiteX60" fmla="*/ 1268425 w 4897678"/>
              <a:gd name="connsiteY60" fmla="*/ 1558391 h 6858000"/>
              <a:gd name="connsiteX61" fmla="*/ 1263100 w 4897678"/>
              <a:gd name="connsiteY61" fmla="*/ 1489998 h 6858000"/>
              <a:gd name="connsiteX62" fmla="*/ 1286195 w 4897678"/>
              <a:gd name="connsiteY62" fmla="*/ 1421105 h 6858000"/>
              <a:gd name="connsiteX63" fmla="*/ 1298315 w 4897678"/>
              <a:gd name="connsiteY63" fmla="*/ 1361656 h 6858000"/>
              <a:gd name="connsiteX64" fmla="*/ 1294008 w 4897678"/>
              <a:gd name="connsiteY64" fmla="*/ 1357170 h 6858000"/>
              <a:gd name="connsiteX65" fmla="*/ 1295031 w 4897678"/>
              <a:gd name="connsiteY65" fmla="*/ 1349556 h 6858000"/>
              <a:gd name="connsiteX66" fmla="*/ 1301170 w 4897678"/>
              <a:gd name="connsiteY66" fmla="*/ 1345177 h 6858000"/>
              <a:gd name="connsiteX67" fmla="*/ 1337115 w 4897678"/>
              <a:gd name="connsiteY67" fmla="*/ 1249089 h 6858000"/>
              <a:gd name="connsiteX68" fmla="*/ 1335308 w 4897678"/>
              <a:gd name="connsiteY68" fmla="*/ 1164961 h 6858000"/>
              <a:gd name="connsiteX69" fmla="*/ 1365049 w 4897678"/>
              <a:gd name="connsiteY69" fmla="*/ 1102487 h 6858000"/>
              <a:gd name="connsiteX70" fmla="*/ 1380977 w 4897678"/>
              <a:gd name="connsiteY70" fmla="*/ 1051638 h 6858000"/>
              <a:gd name="connsiteX71" fmla="*/ 1360650 w 4897678"/>
              <a:gd name="connsiteY71" fmla="*/ 950605 h 6858000"/>
              <a:gd name="connsiteX72" fmla="*/ 1321700 w 4897678"/>
              <a:gd name="connsiteY72" fmla="*/ 890133 h 6858000"/>
              <a:gd name="connsiteX73" fmla="*/ 1306943 w 4897678"/>
              <a:gd name="connsiteY73" fmla="*/ 779617 h 6858000"/>
              <a:gd name="connsiteX74" fmla="*/ 1304115 w 4897678"/>
              <a:gd name="connsiteY74" fmla="*/ 737583 h 6858000"/>
              <a:gd name="connsiteX75" fmla="*/ 1363659 w 4897678"/>
              <a:gd name="connsiteY75" fmla="*/ 600848 h 6858000"/>
              <a:gd name="connsiteX76" fmla="*/ 1357066 w 4897678"/>
              <a:gd name="connsiteY76" fmla="*/ 530653 h 6858000"/>
              <a:gd name="connsiteX77" fmla="*/ 1373630 w 4897678"/>
              <a:gd name="connsiteY77" fmla="*/ 455615 h 6858000"/>
              <a:gd name="connsiteX78" fmla="*/ 1413997 w 4897678"/>
              <a:gd name="connsiteY78" fmla="*/ 334926 h 6858000"/>
              <a:gd name="connsiteX79" fmla="*/ 1442766 w 4897678"/>
              <a:gd name="connsiteY79" fmla="*/ 236597 h 6858000"/>
              <a:gd name="connsiteX80" fmla="*/ 1470206 w 4897678"/>
              <a:gd name="connsiteY80" fmla="*/ 182099 h 6858000"/>
              <a:gd name="connsiteX81" fmla="*/ 1462879 w 4897678"/>
              <a:gd name="connsiteY81" fmla="*/ 128551 h 6858000"/>
              <a:gd name="connsiteX82" fmla="*/ 1481070 w 4897678"/>
              <a:gd name="connsiteY82" fmla="*/ 69025 h 6858000"/>
              <a:gd name="connsiteX83" fmla="*/ 1504205 w 4897678"/>
              <a:gd name="connsiteY83" fmla="*/ 42915 h 6858000"/>
              <a:gd name="connsiteX84" fmla="*/ 1553576 w 4897678"/>
              <a:gd name="connsiteY84"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481070 w 4897678"/>
              <a:gd name="connsiteY81" fmla="*/ 69025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481070 w 4897678"/>
              <a:gd name="connsiteY81" fmla="*/ 69025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481070 w 4897678"/>
              <a:gd name="connsiteY81" fmla="*/ 69025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501081 w 4897678"/>
              <a:gd name="connsiteY81" fmla="*/ 89121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22195 w 4897678"/>
              <a:gd name="connsiteY15" fmla="*/ 6341738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77225 w 4897678"/>
              <a:gd name="connsiteY15" fmla="*/ 6346762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310206 w 4897678"/>
              <a:gd name="connsiteY18" fmla="*/ 6270812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85390 w 4897678"/>
              <a:gd name="connsiteY13" fmla="*/ 6460270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310206 w 4897678"/>
              <a:gd name="connsiteY18" fmla="*/ 6270812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52856 w 4897678"/>
              <a:gd name="connsiteY7" fmla="*/ 6696748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85390 w 4897678"/>
              <a:gd name="connsiteY13" fmla="*/ 6460270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310206 w 4897678"/>
              <a:gd name="connsiteY18" fmla="*/ 6270812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897678" h="6858000">
                <a:moveTo>
                  <a:pt x="1553576" y="0"/>
                </a:moveTo>
                <a:lnTo>
                  <a:pt x="4897678" y="0"/>
                </a:lnTo>
                <a:lnTo>
                  <a:pt x="4897678" y="6858000"/>
                </a:lnTo>
                <a:lnTo>
                  <a:pt x="0" y="6858000"/>
                </a:lnTo>
                <a:lnTo>
                  <a:pt x="153" y="6857440"/>
                </a:lnTo>
                <a:cubicBezTo>
                  <a:pt x="5083" y="6847546"/>
                  <a:pt x="14234" y="6832974"/>
                  <a:pt x="30867" y="6809563"/>
                </a:cubicBezTo>
                <a:cubicBezTo>
                  <a:pt x="24219" y="6797941"/>
                  <a:pt x="28810" y="6785613"/>
                  <a:pt x="42695" y="6765511"/>
                </a:cubicBezTo>
                <a:cubicBezTo>
                  <a:pt x="59269" y="6727996"/>
                  <a:pt x="20378" y="6732956"/>
                  <a:pt x="52856" y="6696748"/>
                </a:cubicBezTo>
                <a:lnTo>
                  <a:pt x="97271" y="6623770"/>
                </a:lnTo>
                <a:cubicBezTo>
                  <a:pt x="100242" y="6627814"/>
                  <a:pt x="102661" y="6576527"/>
                  <a:pt x="109528" y="6561395"/>
                </a:cubicBezTo>
                <a:cubicBezTo>
                  <a:pt x="121751" y="6529041"/>
                  <a:pt x="144143" y="6527264"/>
                  <a:pt x="134058" y="6505906"/>
                </a:cubicBezTo>
                <a:lnTo>
                  <a:pt x="130808" y="6500603"/>
                </a:lnTo>
                <a:lnTo>
                  <a:pt x="133434" y="6493382"/>
                </a:lnTo>
                <a:cubicBezTo>
                  <a:pt x="135405" y="6489789"/>
                  <a:pt x="182615" y="6458140"/>
                  <a:pt x="185390" y="6460270"/>
                </a:cubicBezTo>
                <a:cubicBezTo>
                  <a:pt x="187037" y="6425066"/>
                  <a:pt x="177989" y="6431680"/>
                  <a:pt x="195994" y="6404216"/>
                </a:cubicBezTo>
                <a:cubicBezTo>
                  <a:pt x="194733" y="6376164"/>
                  <a:pt x="248157" y="6408016"/>
                  <a:pt x="277225" y="6346762"/>
                </a:cubicBezTo>
                <a:lnTo>
                  <a:pt x="279592" y="6292076"/>
                </a:lnTo>
                <a:lnTo>
                  <a:pt x="279475" y="6223342"/>
                </a:lnTo>
                <a:lnTo>
                  <a:pt x="310206" y="6270812"/>
                </a:lnTo>
                <a:lnTo>
                  <a:pt x="321064" y="6227890"/>
                </a:lnTo>
                <a:lnTo>
                  <a:pt x="282704" y="6117636"/>
                </a:lnTo>
                <a:cubicBezTo>
                  <a:pt x="287578" y="6073252"/>
                  <a:pt x="228632" y="6103262"/>
                  <a:pt x="257561" y="6050242"/>
                </a:cubicBezTo>
                <a:cubicBezTo>
                  <a:pt x="261977" y="6008758"/>
                  <a:pt x="252117" y="5979642"/>
                  <a:pt x="266735" y="5939124"/>
                </a:cubicBezTo>
                <a:cubicBezTo>
                  <a:pt x="257326" y="5930296"/>
                  <a:pt x="254506" y="5918965"/>
                  <a:pt x="272947" y="5897456"/>
                </a:cubicBezTo>
                <a:lnTo>
                  <a:pt x="302110" y="5763866"/>
                </a:lnTo>
                <a:cubicBezTo>
                  <a:pt x="289286" y="5751252"/>
                  <a:pt x="326941" y="5730258"/>
                  <a:pt x="311387" y="5718432"/>
                </a:cubicBezTo>
                <a:cubicBezTo>
                  <a:pt x="309659" y="5692261"/>
                  <a:pt x="290822" y="5641050"/>
                  <a:pt x="291749" y="5606846"/>
                </a:cubicBezTo>
                <a:cubicBezTo>
                  <a:pt x="355141" y="5518667"/>
                  <a:pt x="362905" y="5574781"/>
                  <a:pt x="386282" y="5513206"/>
                </a:cubicBezTo>
                <a:cubicBezTo>
                  <a:pt x="400400" y="5463532"/>
                  <a:pt x="435499" y="5431641"/>
                  <a:pt x="445799" y="5395474"/>
                </a:cubicBezTo>
                <a:lnTo>
                  <a:pt x="532017" y="5284615"/>
                </a:lnTo>
                <a:lnTo>
                  <a:pt x="506013" y="5187685"/>
                </a:lnTo>
                <a:cubicBezTo>
                  <a:pt x="539823" y="5141843"/>
                  <a:pt x="550113" y="5030691"/>
                  <a:pt x="604868" y="4966224"/>
                </a:cubicBezTo>
                <a:lnTo>
                  <a:pt x="739205" y="4844222"/>
                </a:lnTo>
                <a:lnTo>
                  <a:pt x="916267" y="4639226"/>
                </a:lnTo>
                <a:cubicBezTo>
                  <a:pt x="940414" y="4565414"/>
                  <a:pt x="921973" y="4546524"/>
                  <a:pt x="960970" y="4458968"/>
                </a:cubicBezTo>
                <a:cubicBezTo>
                  <a:pt x="944678" y="4442947"/>
                  <a:pt x="969490" y="4417006"/>
                  <a:pt x="974467" y="4400454"/>
                </a:cubicBezTo>
                <a:cubicBezTo>
                  <a:pt x="982773" y="4380936"/>
                  <a:pt x="1007298" y="4366877"/>
                  <a:pt x="1019252" y="4326337"/>
                </a:cubicBezTo>
                <a:cubicBezTo>
                  <a:pt x="1036267" y="4260393"/>
                  <a:pt x="1059530" y="4136055"/>
                  <a:pt x="1097435" y="4004432"/>
                </a:cubicBezTo>
                <a:cubicBezTo>
                  <a:pt x="1106825" y="3966554"/>
                  <a:pt x="1101080" y="3928762"/>
                  <a:pt x="1115477" y="3887430"/>
                </a:cubicBezTo>
                <a:lnTo>
                  <a:pt x="1129980" y="3841018"/>
                </a:lnTo>
                <a:lnTo>
                  <a:pt x="1128054" y="3833633"/>
                </a:lnTo>
                <a:lnTo>
                  <a:pt x="1144766" y="3703595"/>
                </a:lnTo>
                <a:cubicBezTo>
                  <a:pt x="1147066" y="3696849"/>
                  <a:pt x="1148103" y="3688315"/>
                  <a:pt x="1146269" y="3675779"/>
                </a:cubicBezTo>
                <a:lnTo>
                  <a:pt x="1145250" y="3673177"/>
                </a:lnTo>
                <a:cubicBezTo>
                  <a:pt x="1145215" y="3582027"/>
                  <a:pt x="1145179" y="3490877"/>
                  <a:pt x="1145144" y="3399727"/>
                </a:cubicBezTo>
                <a:cubicBezTo>
                  <a:pt x="1147083" y="3299532"/>
                  <a:pt x="1148035" y="3137700"/>
                  <a:pt x="1153102" y="3022588"/>
                </a:cubicBezTo>
                <a:cubicBezTo>
                  <a:pt x="1180646" y="2922794"/>
                  <a:pt x="1174532" y="2884035"/>
                  <a:pt x="1187493" y="2780324"/>
                </a:cubicBezTo>
                <a:cubicBezTo>
                  <a:pt x="1158375" y="2741828"/>
                  <a:pt x="1179569" y="2688494"/>
                  <a:pt x="1174471" y="2636046"/>
                </a:cubicBezTo>
                <a:cubicBezTo>
                  <a:pt x="1166636" y="2600315"/>
                  <a:pt x="1172113" y="2580363"/>
                  <a:pt x="1173030" y="2517573"/>
                </a:cubicBezTo>
                <a:lnTo>
                  <a:pt x="1179971" y="2259305"/>
                </a:lnTo>
                <a:cubicBezTo>
                  <a:pt x="1185659" y="2235860"/>
                  <a:pt x="1188526" y="2166165"/>
                  <a:pt x="1180091" y="2154737"/>
                </a:cubicBezTo>
                <a:cubicBezTo>
                  <a:pt x="1178839" y="2140566"/>
                  <a:pt x="1182896" y="2122956"/>
                  <a:pt x="1173497" y="2118139"/>
                </a:cubicBezTo>
                <a:cubicBezTo>
                  <a:pt x="1162334" y="2109329"/>
                  <a:pt x="1182925" y="2054984"/>
                  <a:pt x="1168754" y="2064932"/>
                </a:cubicBezTo>
                <a:cubicBezTo>
                  <a:pt x="1172297" y="2055306"/>
                  <a:pt x="1174348" y="2043912"/>
                  <a:pt x="1175360" y="2031780"/>
                </a:cubicBezTo>
                <a:lnTo>
                  <a:pt x="1175420" y="2025741"/>
                </a:lnTo>
                <a:lnTo>
                  <a:pt x="1192392" y="1985855"/>
                </a:lnTo>
                <a:cubicBezTo>
                  <a:pt x="1215175" y="1923519"/>
                  <a:pt x="1226212" y="1866045"/>
                  <a:pt x="1240537" y="1810891"/>
                </a:cubicBezTo>
                <a:cubicBezTo>
                  <a:pt x="1259067" y="1728006"/>
                  <a:pt x="1217317" y="1786031"/>
                  <a:pt x="1262324" y="1680343"/>
                </a:cubicBezTo>
                <a:cubicBezTo>
                  <a:pt x="1253348" y="1670409"/>
                  <a:pt x="1255203" y="1657385"/>
                  <a:pt x="1264475" y="1634781"/>
                </a:cubicBezTo>
                <a:cubicBezTo>
                  <a:pt x="1272659" y="1594593"/>
                  <a:pt x="1244427" y="1600697"/>
                  <a:pt x="1268425" y="1558391"/>
                </a:cubicBezTo>
                <a:lnTo>
                  <a:pt x="1263100" y="1489998"/>
                </a:lnTo>
                <a:cubicBezTo>
                  <a:pt x="1266865" y="1493313"/>
                  <a:pt x="1282717" y="1437353"/>
                  <a:pt x="1286195" y="1421105"/>
                </a:cubicBezTo>
                <a:cubicBezTo>
                  <a:pt x="1291230" y="1386887"/>
                  <a:pt x="1312727" y="1380369"/>
                  <a:pt x="1298315" y="1361656"/>
                </a:cubicBezTo>
                <a:lnTo>
                  <a:pt x="1294008" y="1357170"/>
                </a:lnTo>
                <a:lnTo>
                  <a:pt x="1295031" y="1349556"/>
                </a:lnTo>
                <a:cubicBezTo>
                  <a:pt x="1296189" y="1345624"/>
                  <a:pt x="1298003" y="1343687"/>
                  <a:pt x="1301170" y="1345177"/>
                </a:cubicBezTo>
                <a:cubicBezTo>
                  <a:pt x="1295263" y="1310433"/>
                  <a:pt x="1325388" y="1279763"/>
                  <a:pt x="1337115" y="1249089"/>
                </a:cubicBezTo>
                <a:cubicBezTo>
                  <a:pt x="1329895" y="1221954"/>
                  <a:pt x="1319987" y="1231008"/>
                  <a:pt x="1335308" y="1164961"/>
                </a:cubicBezTo>
                <a:lnTo>
                  <a:pt x="1365049" y="1102487"/>
                </a:lnTo>
                <a:lnTo>
                  <a:pt x="1380977" y="1051638"/>
                </a:lnTo>
                <a:lnTo>
                  <a:pt x="1360650" y="950605"/>
                </a:lnTo>
                <a:cubicBezTo>
                  <a:pt x="1355937" y="906205"/>
                  <a:pt x="1304757" y="948105"/>
                  <a:pt x="1321700" y="890133"/>
                </a:cubicBezTo>
                <a:cubicBezTo>
                  <a:pt x="1317159" y="848662"/>
                  <a:pt x="1301312" y="822322"/>
                  <a:pt x="1306943" y="779617"/>
                </a:cubicBezTo>
                <a:cubicBezTo>
                  <a:pt x="1295866" y="773001"/>
                  <a:pt x="1365734" y="737413"/>
                  <a:pt x="1379157" y="712462"/>
                </a:cubicBezTo>
                <a:cubicBezTo>
                  <a:pt x="1379148" y="666884"/>
                  <a:pt x="1363668" y="646426"/>
                  <a:pt x="1363659" y="600848"/>
                </a:cubicBezTo>
                <a:cubicBezTo>
                  <a:pt x="1348438" y="591261"/>
                  <a:pt x="1399800" y="523813"/>
                  <a:pt x="1382080" y="515581"/>
                </a:cubicBezTo>
                <a:cubicBezTo>
                  <a:pt x="1374807" y="490382"/>
                  <a:pt x="1380026" y="489229"/>
                  <a:pt x="1373630" y="455615"/>
                </a:cubicBezTo>
                <a:cubicBezTo>
                  <a:pt x="1416738" y="355936"/>
                  <a:pt x="1404304" y="400073"/>
                  <a:pt x="1413997" y="334926"/>
                </a:cubicBezTo>
                <a:cubicBezTo>
                  <a:pt x="1426411" y="275061"/>
                  <a:pt x="1398828" y="323811"/>
                  <a:pt x="1442766" y="236597"/>
                </a:cubicBezTo>
                <a:cubicBezTo>
                  <a:pt x="1447404" y="215198"/>
                  <a:pt x="1470995" y="203409"/>
                  <a:pt x="1470206" y="182099"/>
                </a:cubicBezTo>
                <a:cubicBezTo>
                  <a:pt x="1444766" y="154163"/>
                  <a:pt x="1500097" y="157505"/>
                  <a:pt x="1502900" y="143623"/>
                </a:cubicBezTo>
                <a:cubicBezTo>
                  <a:pt x="1502294" y="125456"/>
                  <a:pt x="1501687" y="107288"/>
                  <a:pt x="1501081" y="89121"/>
                </a:cubicBezTo>
                <a:cubicBezTo>
                  <a:pt x="1511343" y="67775"/>
                  <a:pt x="1521898" y="78177"/>
                  <a:pt x="1539225" y="52964"/>
                </a:cubicBezTo>
                <a:lnTo>
                  <a:pt x="1553576"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5ABDA325-4B50-4FFB-81B9-95576831F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8365" y="603622"/>
            <a:ext cx="4799189" cy="565993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a:extLst>
              <a:ext uri="{FF2B5EF4-FFF2-40B4-BE49-F238E27FC236}">
                <a16:creationId xmlns:a16="http://schemas.microsoft.com/office/drawing/2014/main" id="{79AFEE48-3148-430C-9C9B-B0A0D307992C}"/>
              </a:ext>
            </a:extLst>
          </p:cNvPr>
          <p:cNvPicPr>
            <a:picLocks noChangeAspect="1"/>
          </p:cNvPicPr>
          <p:nvPr/>
        </p:nvPicPr>
        <p:blipFill rotWithShape="1">
          <a:blip r:embed="rId2"/>
          <a:srcRect l="8339" r="8489"/>
          <a:stretch/>
        </p:blipFill>
        <p:spPr>
          <a:xfrm>
            <a:off x="7986250" y="1243893"/>
            <a:ext cx="3634771" cy="4370214"/>
          </a:xfrm>
          <a:prstGeom prst="rect">
            <a:avLst/>
          </a:prstGeom>
        </p:spPr>
      </p:pic>
      <p:sp>
        <p:nvSpPr>
          <p:cNvPr id="33" name="Rectangle 6">
            <a:extLst>
              <a:ext uri="{FF2B5EF4-FFF2-40B4-BE49-F238E27FC236}">
                <a16:creationId xmlns:a16="http://schemas.microsoft.com/office/drawing/2014/main" id="{A0895C2A-D37E-4F06-AE58-CC875F83C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9317" y="407547"/>
            <a:ext cx="924532" cy="422479"/>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灯片编号占位符 21">
            <a:extLst>
              <a:ext uri="{FF2B5EF4-FFF2-40B4-BE49-F238E27FC236}">
                <a16:creationId xmlns:a16="http://schemas.microsoft.com/office/drawing/2014/main" id="{B49A90AB-1158-423C-8A75-ABE53C394C98}"/>
              </a:ext>
            </a:extLst>
          </p:cNvPr>
          <p:cNvSpPr>
            <a:spLocks noGrp="1"/>
          </p:cNvSpPr>
          <p:nvPr>
            <p:ph type="sldNum" sz="quarter" idx="12"/>
          </p:nvPr>
        </p:nvSpPr>
        <p:spPr>
          <a:xfrm>
            <a:off x="8610600" y="6356350"/>
            <a:ext cx="2743200" cy="365125"/>
          </a:xfrm>
        </p:spPr>
        <p:txBody>
          <a:bodyPr vert="horz" lIns="91440" tIns="45720" rIns="91440" bIns="45720" numCol="1" rtlCol="0" anchor="ctr">
            <a:normAutofit/>
          </a:bodyPr>
          <a:lstStyle/>
          <a:p>
            <a:pPr>
              <a:spcAft>
                <a:spcPts val="600"/>
              </a:spcAft>
              <a:defRPr/>
            </a:pPr>
            <a:fld id="{27065323-F441-4814-A85D-EDA3A478EE0A}" type="slidenum">
              <a:rPr lang="en-US" altLang="en-BE" sz="1000">
                <a:solidFill>
                  <a:prstClr val="black">
                    <a:tint val="75000"/>
                  </a:prstClr>
                </a:solidFill>
                <a:latin typeface="Calibri" panose="020F0502020204030204"/>
              </a:rPr>
              <a:pPr>
                <a:spcAft>
                  <a:spcPts val="600"/>
                </a:spcAft>
                <a:defRPr/>
              </a:pPr>
              <a:t>3</a:t>
            </a:fld>
            <a:endParaRPr lang="en-US" altLang="en-BE" sz="1000" dirty="0">
              <a:solidFill>
                <a:prstClr val="black">
                  <a:tint val="75000"/>
                </a:prstClr>
              </a:solidFill>
              <a:latin typeface="Calibri" panose="020F0502020204030204"/>
            </a:endParaRPr>
          </a:p>
        </p:txBody>
      </p:sp>
      <p:sp>
        <p:nvSpPr>
          <p:cNvPr id="14" name="文本框 13">
            <a:extLst>
              <a:ext uri="{FF2B5EF4-FFF2-40B4-BE49-F238E27FC236}">
                <a16:creationId xmlns:a16="http://schemas.microsoft.com/office/drawing/2014/main" id="{5A7124BB-09C5-4AB0-B5B1-509A2AF04D70}"/>
              </a:ext>
            </a:extLst>
          </p:cNvPr>
          <p:cNvSpPr txBox="1"/>
          <p:nvPr/>
        </p:nvSpPr>
        <p:spPr>
          <a:xfrm>
            <a:off x="0" y="3877594"/>
            <a:ext cx="3074894" cy="461665"/>
          </a:xfrm>
          <a:prstGeom prst="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wrap="square" numCol="1">
            <a:spAutoFit/>
          </a:bodyPr>
          <a:lstStyle/>
          <a:p>
            <a:pPr algn="just">
              <a:spcAft>
                <a:spcPts val="600"/>
              </a:spcAft>
            </a:pPr>
            <a:r>
              <a:rPr lang="en-US" altLang="zh-CN" sz="2400" i="0" dirty="0">
                <a:solidFill>
                  <a:schemeClr val="bg1">
                    <a:lumMod val="65000"/>
                  </a:schemeClr>
                </a:solidFill>
                <a:effectLst/>
                <a:latin typeface="Arial" panose="020B0604020202020204" pitchFamily="34" charset="0"/>
                <a:cs typeface="Arial" panose="020B0604020202020204" pitchFamily="34" charset="0"/>
              </a:rPr>
              <a:t>Bottled mineral water</a:t>
            </a:r>
          </a:p>
        </p:txBody>
      </p:sp>
      <p:sp>
        <p:nvSpPr>
          <p:cNvPr id="18" name="文本框 17">
            <a:extLst>
              <a:ext uri="{FF2B5EF4-FFF2-40B4-BE49-F238E27FC236}">
                <a16:creationId xmlns:a16="http://schemas.microsoft.com/office/drawing/2014/main" id="{79B80F5D-B5B1-43F3-B8B9-272364D221DD}"/>
              </a:ext>
            </a:extLst>
          </p:cNvPr>
          <p:cNvSpPr txBox="1"/>
          <p:nvPr/>
        </p:nvSpPr>
        <p:spPr>
          <a:xfrm>
            <a:off x="0" y="2165359"/>
            <a:ext cx="3074894" cy="461665"/>
          </a:xfrm>
          <a:prstGeom prst="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wrap="square" numCol="1">
            <a:spAutoFit/>
          </a:bodyPr>
          <a:lstStyle/>
          <a:p>
            <a:pPr algn="just">
              <a:spcAft>
                <a:spcPts val="600"/>
              </a:spcAft>
            </a:pPr>
            <a:r>
              <a:rPr lang="en-US" altLang="zh-CN" sz="2400" i="0" dirty="0">
                <a:solidFill>
                  <a:schemeClr val="bg1">
                    <a:lumMod val="65000"/>
                  </a:schemeClr>
                </a:solidFill>
                <a:effectLst/>
                <a:latin typeface="Arial" panose="020B0604020202020204" pitchFamily="34" charset="0"/>
                <a:cs typeface="Arial" panose="020B0604020202020204" pitchFamily="34" charset="0"/>
              </a:rPr>
              <a:t>Drinking water</a:t>
            </a:r>
          </a:p>
        </p:txBody>
      </p:sp>
      <p:sp>
        <p:nvSpPr>
          <p:cNvPr id="20" name="文本框 19">
            <a:extLst>
              <a:ext uri="{FF2B5EF4-FFF2-40B4-BE49-F238E27FC236}">
                <a16:creationId xmlns:a16="http://schemas.microsoft.com/office/drawing/2014/main" id="{6135E9E3-FCF5-4F80-93A0-C64D20724400}"/>
              </a:ext>
            </a:extLst>
          </p:cNvPr>
          <p:cNvSpPr txBox="1"/>
          <p:nvPr/>
        </p:nvSpPr>
        <p:spPr>
          <a:xfrm>
            <a:off x="32961" y="2627024"/>
            <a:ext cx="7864589" cy="923330"/>
          </a:xfrm>
          <a:prstGeom prst="rect">
            <a:avLst/>
          </a:prstGeom>
          <a:noFill/>
        </p:spPr>
        <p:txBody>
          <a:bodyPr wrap="square" numCol="1">
            <a:spAutoFit/>
          </a:bodyPr>
          <a:lstStyle/>
          <a:p>
            <a:pPr marL="285750" indent="-285750">
              <a:spcAft>
                <a:spcPts val="600"/>
              </a:spcAft>
              <a:buFont typeface="Arial" panose="020B0604020202020204" pitchFamily="34" charset="0"/>
              <a:buChar char="•"/>
            </a:pPr>
            <a:r>
              <a:rPr lang="en-US" altLang="zh-CN" sz="1700" dirty="0">
                <a:solidFill>
                  <a:schemeClr val="tx1">
                    <a:lumMod val="65000"/>
                    <a:lumOff val="35000"/>
                  </a:schemeClr>
                </a:solidFill>
                <a:latin typeface="Arial" panose="020B0604020202020204" pitchFamily="34" charset="0"/>
                <a:cs typeface="Arial" panose="020B0604020202020204" pitchFamily="34" charset="0"/>
              </a:rPr>
              <a:t>By European Community legislation (Directive number 98/38),  Drinking water has to be “</a:t>
            </a:r>
            <a:r>
              <a:rPr lang="en-US" altLang="zh-CN" sz="1700" b="1" dirty="0">
                <a:solidFill>
                  <a:srgbClr val="C00000"/>
                </a:solidFill>
                <a:latin typeface="Arial" panose="020B0604020202020204" pitchFamily="34" charset="0"/>
                <a:cs typeface="Arial" panose="020B0604020202020204" pitchFamily="34" charset="0"/>
              </a:rPr>
              <a:t>clear, odorless, tasteless, colorless and harmless</a:t>
            </a:r>
            <a:r>
              <a:rPr lang="en-US" altLang="zh-CN" sz="1700" dirty="0">
                <a:solidFill>
                  <a:schemeClr val="tx1">
                    <a:lumMod val="65000"/>
                    <a:lumOff val="35000"/>
                  </a:schemeClr>
                </a:solidFill>
                <a:latin typeface="Arial" panose="020B0604020202020204" pitchFamily="34" charset="0"/>
                <a:cs typeface="Arial" panose="020B0604020202020204" pitchFamily="34" charset="0"/>
              </a:rPr>
              <a:t>, that is devoid of pathogenic microorganisms and harmful chemicals to humans</a:t>
            </a:r>
            <a:r>
              <a:rPr lang="en-US" altLang="zh-CN" dirty="0">
                <a:solidFill>
                  <a:schemeClr val="bg2">
                    <a:lumMod val="50000"/>
                  </a:schemeClr>
                </a:solidFill>
                <a:latin typeface="Arial" panose="020B0604020202020204" pitchFamily="34" charset="0"/>
                <a:cs typeface="Arial" panose="020B0604020202020204" pitchFamily="34" charset="0"/>
              </a:rPr>
              <a:t>”.</a:t>
            </a:r>
            <a:endParaRPr lang="zh-CN"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691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7398-3896-48E2-965D-57785C3FCAAA}"/>
              </a:ext>
            </a:extLst>
          </p:cNvPr>
          <p:cNvSpPr>
            <a:spLocks noGrp="1"/>
          </p:cNvSpPr>
          <p:nvPr>
            <p:ph type="title"/>
          </p:nvPr>
        </p:nvSpPr>
        <p:spPr>
          <a:xfrm>
            <a:off x="0" y="394096"/>
            <a:ext cx="12016740" cy="972538"/>
          </a:xfrm>
        </p:spPr>
        <p:txBody>
          <a:bodyPr numCol="1">
            <a:normAutofit/>
          </a:bodyPr>
          <a:lstStyle/>
          <a:p>
            <a:r>
              <a:rPr lang="en-US" sz="3400" dirty="0">
                <a:solidFill>
                  <a:srgbClr val="A5C3C3"/>
                </a:solidFill>
                <a:latin typeface="Aharoni" panose="02010803020104030203" pitchFamily="2" charset="-79"/>
                <a:cs typeface="Aharoni" panose="02010803020104030203" pitchFamily="2" charset="-79"/>
              </a:rPr>
              <a:t>Mineral distribution related to the geological composition</a:t>
            </a:r>
            <a:endParaRPr lang="en-BE" altLang="en-BE" sz="3400" dirty="0">
              <a:solidFill>
                <a:srgbClr val="A5C3C3"/>
              </a:solidFill>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FF235A49-C672-4BA4-B274-628F002ECE2A}"/>
              </a:ext>
            </a:extLst>
          </p:cNvPr>
          <p:cNvSpPr>
            <a:spLocks noGrp="1"/>
          </p:cNvSpPr>
          <p:nvPr>
            <p:ph idx="1"/>
          </p:nvPr>
        </p:nvSpPr>
        <p:spPr>
          <a:xfrm>
            <a:off x="175260" y="1130812"/>
            <a:ext cx="11841480" cy="1720586"/>
          </a:xfrm>
        </p:spPr>
        <p:txBody>
          <a:bodyPr numCol="1">
            <a:normAutofit lnSpcReduction="10000"/>
          </a:bodyPr>
          <a:lstStyle/>
          <a:p>
            <a:endParaRPr lang="en-US" sz="1800" dirty="0">
              <a:solidFill>
                <a:schemeClr val="bg2">
                  <a:lumMod val="50000"/>
                </a:schemeClr>
              </a:solidFill>
              <a:latin typeface="Arial" panose="020B0604020202020204" pitchFamily="34" charset="0"/>
              <a:cs typeface="Arial" panose="020B0604020202020204" pitchFamily="34" charset="0"/>
            </a:endParaRPr>
          </a:p>
          <a:p>
            <a:r>
              <a:rPr lang="en-US" altLang="zh-CN" sz="1800" dirty="0">
                <a:solidFill>
                  <a:schemeClr val="bg2">
                    <a:lumMod val="50000"/>
                  </a:schemeClr>
                </a:solidFill>
                <a:latin typeface="Arial" panose="020B0604020202020204" pitchFamily="34" charset="0"/>
                <a:cs typeface="Arial" panose="020B0604020202020204" pitchFamily="34" charset="0"/>
              </a:rPr>
              <a:t>The mineral deposits can be related to specific types of plate-tectonic environments [4]</a:t>
            </a:r>
            <a:endParaRPr lang="zh-CN" altLang="zh-CN" sz="1800" dirty="0">
              <a:solidFill>
                <a:schemeClr val="bg2">
                  <a:lumMod val="50000"/>
                </a:schemeClr>
              </a:solidFill>
              <a:latin typeface="Arial" panose="020B0604020202020204" pitchFamily="34" charset="0"/>
              <a:cs typeface="Arial" panose="020B0604020202020204" pitchFamily="34" charset="0"/>
            </a:endParaRPr>
          </a:p>
          <a:p>
            <a:r>
              <a:rPr lang="en-US" sz="1800" dirty="0">
                <a:solidFill>
                  <a:schemeClr val="bg2">
                    <a:lumMod val="50000"/>
                  </a:schemeClr>
                </a:solidFill>
                <a:latin typeface="Arial" panose="020B0604020202020204" pitchFamily="34" charset="0"/>
                <a:cs typeface="Arial" panose="020B0604020202020204" pitchFamily="34" charset="0"/>
              </a:rPr>
              <a:t>Europe as a continent, the natural changes in water much greater than other factors</a:t>
            </a:r>
          </a:p>
          <a:p>
            <a:r>
              <a:rPr lang="en-US" sz="1800" dirty="0">
                <a:solidFill>
                  <a:schemeClr val="bg2">
                    <a:lumMod val="50000"/>
                  </a:schemeClr>
                </a:solidFill>
                <a:latin typeface="Arial" panose="020B0604020202020204" pitchFamily="34" charset="0"/>
                <a:cs typeface="Arial" panose="020B0604020202020204" pitchFamily="34" charset="0"/>
              </a:rPr>
              <a:t>Minerals are regarded as the first impression of groundwater quality change [3]</a:t>
            </a:r>
          </a:p>
          <a:p>
            <a:r>
              <a:rPr lang="en-US" sz="1800" dirty="0">
                <a:solidFill>
                  <a:schemeClr val="bg2">
                    <a:lumMod val="50000"/>
                  </a:schemeClr>
                </a:solidFill>
                <a:latin typeface="Arial" panose="020B0604020202020204" pitchFamily="34" charset="0"/>
                <a:cs typeface="Arial" panose="020B0604020202020204" pitchFamily="34" charset="0"/>
              </a:rPr>
              <a:t>The main source of bottled water is groundwater, which means it strongly affected by the geological composition</a:t>
            </a:r>
          </a:p>
          <a:p>
            <a:endParaRPr lang="en-BE" altLang="en-BE" dirty="0"/>
          </a:p>
        </p:txBody>
      </p:sp>
      <p:pic>
        <p:nvPicPr>
          <p:cNvPr id="5" name="Picture 4">
            <a:extLst>
              <a:ext uri="{FF2B5EF4-FFF2-40B4-BE49-F238E27FC236}">
                <a16:creationId xmlns:a16="http://schemas.microsoft.com/office/drawing/2014/main" id="{7C6D21B5-3EB3-49A7-A12F-0EFCE14A8684}"/>
              </a:ext>
            </a:extLst>
          </p:cNvPr>
          <p:cNvPicPr>
            <a:picLocks noChangeAspect="1"/>
          </p:cNvPicPr>
          <p:nvPr/>
        </p:nvPicPr>
        <p:blipFill>
          <a:blip r:embed="rId2"/>
          <a:stretch>
            <a:fillRect/>
          </a:stretch>
        </p:blipFill>
        <p:spPr>
          <a:xfrm>
            <a:off x="7178190" y="2970590"/>
            <a:ext cx="4414893" cy="3493314"/>
          </a:xfrm>
          <a:prstGeom prst="rect">
            <a:avLst/>
          </a:prstGeom>
        </p:spPr>
      </p:pic>
      <p:graphicFrame>
        <p:nvGraphicFramePr>
          <p:cNvPr id="7" name="Table 7">
            <a:extLst>
              <a:ext uri="{FF2B5EF4-FFF2-40B4-BE49-F238E27FC236}">
                <a16:creationId xmlns:a16="http://schemas.microsoft.com/office/drawing/2014/main" id="{68E4DFC5-7AFE-4265-968A-9D1F8574EF11}"/>
              </a:ext>
            </a:extLst>
          </p:cNvPr>
          <p:cNvGraphicFramePr>
            <a:graphicFrameLocks noGrp="1"/>
          </p:cNvGraphicFramePr>
          <p:nvPr>
            <p:extLst>
              <p:ext uri="{D42A27DB-BD31-4B8C-83A1-F6EECF244321}">
                <p14:modId xmlns:p14="http://schemas.microsoft.com/office/powerpoint/2010/main" val="3513654949"/>
              </p:ext>
            </p:extLst>
          </p:nvPr>
        </p:nvGraphicFramePr>
        <p:xfrm>
          <a:off x="928894" y="3403879"/>
          <a:ext cx="4778190" cy="3017520"/>
        </p:xfrm>
        <a:graphic>
          <a:graphicData uri="http://schemas.openxmlformats.org/drawingml/2006/table">
            <a:tbl>
              <a:tblPr firstRow="1" bandRow="1">
                <a:tableStyleId>{EB344D84-9AFB-497E-A393-DC336BA19D2E}</a:tableStyleId>
              </a:tblPr>
              <a:tblGrid>
                <a:gridCol w="2070848">
                  <a:extLst>
                    <a:ext uri="{9D8B030D-6E8A-4147-A177-3AD203B41FA5}">
                      <a16:colId xmlns:a16="http://schemas.microsoft.com/office/drawing/2014/main" val="2339568084"/>
                    </a:ext>
                  </a:extLst>
                </a:gridCol>
                <a:gridCol w="2707342">
                  <a:extLst>
                    <a:ext uri="{9D8B030D-6E8A-4147-A177-3AD203B41FA5}">
                      <a16:colId xmlns:a16="http://schemas.microsoft.com/office/drawing/2014/main" val="2720097285"/>
                    </a:ext>
                  </a:extLst>
                </a:gridCol>
              </a:tblGrid>
              <a:tr h="303799">
                <a:tc>
                  <a:txBody>
                    <a:bodyPr/>
                    <a:lstStyle/>
                    <a:p>
                      <a:r>
                        <a:rPr lang="en-US" sz="1600" dirty="0"/>
                        <a:t>High values chemicals</a:t>
                      </a:r>
                      <a:endParaRPr lang="en-BE" altLang="en-BE" sz="1600" dirty="0"/>
                    </a:p>
                  </a:txBody>
                  <a:tcPr/>
                </a:tc>
                <a:tc>
                  <a:txBody>
                    <a:bodyPr/>
                    <a:lstStyle/>
                    <a:p>
                      <a:r>
                        <a:rPr lang="en-US" sz="1600" dirty="0"/>
                        <a:t>Geological components</a:t>
                      </a:r>
                      <a:endParaRPr lang="en-BE" altLang="en-BE" sz="1600" dirty="0"/>
                    </a:p>
                  </a:txBody>
                  <a:tcPr/>
                </a:tc>
                <a:extLst>
                  <a:ext uri="{0D108BD9-81ED-4DB2-BD59-A6C34878D82A}">
                    <a16:rowId xmlns:a16="http://schemas.microsoft.com/office/drawing/2014/main" val="677597736"/>
                  </a:ext>
                </a:extLst>
              </a:tr>
              <a:tr h="303799">
                <a:tc>
                  <a:txBody>
                    <a:bodyPr/>
                    <a:lstStyle/>
                    <a:p>
                      <a:r>
                        <a:rPr lang="en-US" sz="1600" dirty="0"/>
                        <a:t>Cr </a:t>
                      </a:r>
                      <a:endParaRPr lang="en-BE" altLang="en-BE" sz="1600" dirty="0"/>
                    </a:p>
                  </a:txBody>
                  <a:tcPr/>
                </a:tc>
                <a:tc>
                  <a:txBody>
                    <a:bodyPr/>
                    <a:lstStyle/>
                    <a:p>
                      <a:r>
                        <a:rPr lang="en-US" sz="1600" dirty="0"/>
                        <a:t>Ophiolite complexes</a:t>
                      </a:r>
                      <a:endParaRPr lang="en-BE" altLang="en-BE" sz="1600" dirty="0"/>
                    </a:p>
                  </a:txBody>
                  <a:tcPr/>
                </a:tc>
                <a:extLst>
                  <a:ext uri="{0D108BD9-81ED-4DB2-BD59-A6C34878D82A}">
                    <a16:rowId xmlns:a16="http://schemas.microsoft.com/office/drawing/2014/main" val="1463325231"/>
                  </a:ext>
                </a:extLst>
              </a:tr>
              <a:tr h="303799">
                <a:tc>
                  <a:txBody>
                    <a:bodyPr/>
                    <a:lstStyle/>
                    <a:p>
                      <a:r>
                        <a:rPr lang="en-US" sz="1600" dirty="0"/>
                        <a:t>Be</a:t>
                      </a:r>
                      <a:endParaRPr lang="en-BE" altLang="en-BE" sz="1600" dirty="0"/>
                    </a:p>
                  </a:txBody>
                  <a:tcPr/>
                </a:tc>
                <a:tc>
                  <a:txBody>
                    <a:bodyPr/>
                    <a:lstStyle/>
                    <a:p>
                      <a:r>
                        <a:rPr lang="en-US" sz="1600" dirty="0"/>
                        <a:t>Hercynian granite masses</a:t>
                      </a:r>
                      <a:endParaRPr lang="en-BE" altLang="en-BE" sz="1600" dirty="0"/>
                    </a:p>
                  </a:txBody>
                  <a:tcPr/>
                </a:tc>
                <a:extLst>
                  <a:ext uri="{0D108BD9-81ED-4DB2-BD59-A6C34878D82A}">
                    <a16:rowId xmlns:a16="http://schemas.microsoft.com/office/drawing/2014/main" val="3711327488"/>
                  </a:ext>
                </a:extLst>
              </a:tr>
              <a:tr h="303799">
                <a:tc>
                  <a:txBody>
                    <a:bodyPr/>
                    <a:lstStyle/>
                    <a:p>
                      <a:r>
                        <a:rPr lang="en-US" sz="1600" dirty="0"/>
                        <a:t>Cs</a:t>
                      </a:r>
                      <a:endParaRPr lang="en-BE" altLang="en-BE" sz="1600" dirty="0"/>
                    </a:p>
                  </a:txBody>
                  <a:tcPr/>
                </a:tc>
                <a:tc>
                  <a:txBody>
                    <a:bodyPr/>
                    <a:lstStyle/>
                    <a:p>
                      <a:pPr marL="0" marR="0" lvl="0" indent="0" algn="l" defTabSz="914400" rtl="0" eaLnBrk="1" latinLnBrk="0" hangingPunct="1">
                        <a:lnSpc>
                          <a:spcPct val="100000"/>
                        </a:lnSpc>
                        <a:spcBef>
                          <a:spcPts val="0"/>
                        </a:spcBef>
                        <a:spcAft>
                          <a:spcPts val="0"/>
                        </a:spcAft>
                        <a:buClrTx/>
                        <a:buSzTx/>
                        <a:buFontTx/>
                        <a:buNone/>
                        <a:tabLst/>
                        <a:defRPr/>
                      </a:pPr>
                      <a:r>
                        <a:rPr lang="en-US" sz="1600" dirty="0"/>
                        <a:t>Hercynian granite masses</a:t>
                      </a:r>
                      <a:endParaRPr lang="en-BE" altLang="en-BE" sz="1600" dirty="0"/>
                    </a:p>
                  </a:txBody>
                  <a:tcPr/>
                </a:tc>
                <a:extLst>
                  <a:ext uri="{0D108BD9-81ED-4DB2-BD59-A6C34878D82A}">
                    <a16:rowId xmlns:a16="http://schemas.microsoft.com/office/drawing/2014/main" val="1266504636"/>
                  </a:ext>
                </a:extLst>
              </a:tr>
              <a:tr h="303799">
                <a:tc>
                  <a:txBody>
                    <a:bodyPr/>
                    <a:lstStyle/>
                    <a:p>
                      <a:r>
                        <a:rPr lang="en-US" sz="1600" dirty="0"/>
                        <a:t>Li</a:t>
                      </a:r>
                      <a:endParaRPr lang="en-BE" altLang="en-BE" sz="1600" dirty="0"/>
                    </a:p>
                  </a:txBody>
                  <a:tcPr/>
                </a:tc>
                <a:tc>
                  <a:txBody>
                    <a:bodyPr/>
                    <a:lstStyle/>
                    <a:p>
                      <a:pPr marL="0" marR="0" lvl="0" indent="0" algn="l" defTabSz="914400" rtl="0" eaLnBrk="1" latinLnBrk="0" hangingPunct="1">
                        <a:lnSpc>
                          <a:spcPct val="100000"/>
                        </a:lnSpc>
                        <a:spcBef>
                          <a:spcPts val="0"/>
                        </a:spcBef>
                        <a:spcAft>
                          <a:spcPts val="0"/>
                        </a:spcAft>
                        <a:buClrTx/>
                        <a:buSzTx/>
                        <a:buFontTx/>
                        <a:buNone/>
                        <a:tabLst/>
                        <a:defRPr/>
                      </a:pPr>
                      <a:r>
                        <a:rPr lang="en-US" sz="1600" dirty="0"/>
                        <a:t>Hercynian granite masses</a:t>
                      </a:r>
                      <a:endParaRPr lang="en-BE" altLang="en-BE" sz="1600" dirty="0"/>
                    </a:p>
                  </a:txBody>
                  <a:tcPr/>
                </a:tc>
                <a:extLst>
                  <a:ext uri="{0D108BD9-81ED-4DB2-BD59-A6C34878D82A}">
                    <a16:rowId xmlns:a16="http://schemas.microsoft.com/office/drawing/2014/main" val="3022159326"/>
                  </a:ext>
                </a:extLst>
              </a:tr>
              <a:tr h="303799">
                <a:tc>
                  <a:txBody>
                    <a:bodyPr/>
                    <a:lstStyle/>
                    <a:p>
                      <a:r>
                        <a:rPr lang="en-US" sz="1600" dirty="0"/>
                        <a:t>F</a:t>
                      </a:r>
                      <a:endParaRPr lang="en-BE" altLang="en-BE" sz="1600" dirty="0"/>
                    </a:p>
                  </a:txBody>
                  <a:tcPr/>
                </a:tc>
                <a:tc>
                  <a:txBody>
                    <a:bodyPr/>
                    <a:lstStyle/>
                    <a:p>
                      <a:r>
                        <a:rPr lang="en-US" sz="1600" dirty="0"/>
                        <a:t>Alkaline rocks</a:t>
                      </a:r>
                      <a:endParaRPr lang="en-BE" altLang="en-BE" sz="1600" dirty="0"/>
                    </a:p>
                  </a:txBody>
                  <a:tcPr/>
                </a:tc>
                <a:extLst>
                  <a:ext uri="{0D108BD9-81ED-4DB2-BD59-A6C34878D82A}">
                    <a16:rowId xmlns:a16="http://schemas.microsoft.com/office/drawing/2014/main" val="2474540049"/>
                  </a:ext>
                </a:extLst>
              </a:tr>
              <a:tr h="303799">
                <a:tc>
                  <a:txBody>
                    <a:bodyPr/>
                    <a:lstStyle/>
                    <a:p>
                      <a:r>
                        <a:rPr lang="en-US" sz="1600" dirty="0"/>
                        <a:t>K</a:t>
                      </a:r>
                      <a:endParaRPr lang="en-BE" altLang="en-BE" sz="1600" dirty="0"/>
                    </a:p>
                  </a:txBody>
                  <a:tcPr/>
                </a:tc>
                <a:tc>
                  <a:txBody>
                    <a:bodyPr/>
                    <a:lstStyle/>
                    <a:p>
                      <a:pPr marL="0" marR="0" lvl="0" indent="0" algn="l" defTabSz="914400" rtl="0" eaLnBrk="1" latinLnBrk="0" hangingPunct="1">
                        <a:lnSpc>
                          <a:spcPct val="100000"/>
                        </a:lnSpc>
                        <a:spcBef>
                          <a:spcPts val="0"/>
                        </a:spcBef>
                        <a:spcAft>
                          <a:spcPts val="0"/>
                        </a:spcAft>
                        <a:buClrTx/>
                        <a:buSzTx/>
                        <a:buFontTx/>
                        <a:buNone/>
                        <a:tabLst/>
                        <a:defRPr/>
                      </a:pPr>
                      <a:r>
                        <a:rPr lang="en-US" sz="1600" dirty="0"/>
                        <a:t>Alkaline rocks</a:t>
                      </a:r>
                      <a:endParaRPr lang="en-BE" altLang="en-BE" sz="1600" dirty="0"/>
                    </a:p>
                  </a:txBody>
                  <a:tcPr/>
                </a:tc>
                <a:extLst>
                  <a:ext uri="{0D108BD9-81ED-4DB2-BD59-A6C34878D82A}">
                    <a16:rowId xmlns:a16="http://schemas.microsoft.com/office/drawing/2014/main" val="3939115947"/>
                  </a:ext>
                </a:extLst>
              </a:tr>
              <a:tr h="303799">
                <a:tc>
                  <a:txBody>
                    <a:bodyPr/>
                    <a:lstStyle/>
                    <a:p>
                      <a:r>
                        <a:rPr lang="en-US" sz="1600" dirty="0"/>
                        <a:t>Si</a:t>
                      </a:r>
                      <a:endParaRPr lang="en-BE" altLang="en-BE" sz="1600" dirty="0"/>
                    </a:p>
                  </a:txBody>
                  <a:tcPr/>
                </a:tc>
                <a:tc>
                  <a:txBody>
                    <a:bodyPr/>
                    <a:lstStyle/>
                    <a:p>
                      <a:pPr marL="0" marR="0" lvl="0" indent="0" algn="l" defTabSz="914400" rtl="0" eaLnBrk="1" latinLnBrk="0" hangingPunct="1">
                        <a:lnSpc>
                          <a:spcPct val="100000"/>
                        </a:lnSpc>
                        <a:spcBef>
                          <a:spcPts val="0"/>
                        </a:spcBef>
                        <a:spcAft>
                          <a:spcPts val="0"/>
                        </a:spcAft>
                        <a:buClrTx/>
                        <a:buSzTx/>
                        <a:buFontTx/>
                        <a:buNone/>
                        <a:tabLst/>
                        <a:defRPr/>
                      </a:pPr>
                      <a:r>
                        <a:rPr lang="en-US" sz="1600" dirty="0"/>
                        <a:t>Alkaline rocks</a:t>
                      </a:r>
                      <a:endParaRPr lang="en-BE" altLang="en-BE" sz="1600" dirty="0"/>
                    </a:p>
                  </a:txBody>
                  <a:tcPr/>
                </a:tc>
                <a:extLst>
                  <a:ext uri="{0D108BD9-81ED-4DB2-BD59-A6C34878D82A}">
                    <a16:rowId xmlns:a16="http://schemas.microsoft.com/office/drawing/2014/main" val="1994624674"/>
                  </a:ext>
                </a:extLst>
              </a:tr>
              <a:tr h="303799">
                <a:tc>
                  <a:txBody>
                    <a:bodyPr/>
                    <a:lstStyle/>
                    <a:p>
                      <a:r>
                        <a:rPr lang="en-US" sz="1600" dirty="0"/>
                        <a:t>V</a:t>
                      </a:r>
                      <a:endParaRPr lang="en-BE" altLang="en-BE" sz="1600" dirty="0"/>
                    </a:p>
                  </a:txBody>
                  <a:tcPr/>
                </a:tc>
                <a:tc>
                  <a:txBody>
                    <a:bodyPr/>
                    <a:lstStyle/>
                    <a:p>
                      <a:r>
                        <a:rPr lang="en-US" sz="1600" dirty="0"/>
                        <a:t>Active volcanism</a:t>
                      </a:r>
                      <a:endParaRPr lang="en-BE" altLang="en-BE" sz="1600" dirty="0"/>
                    </a:p>
                  </a:txBody>
                  <a:tcPr/>
                </a:tc>
                <a:extLst>
                  <a:ext uri="{0D108BD9-81ED-4DB2-BD59-A6C34878D82A}">
                    <a16:rowId xmlns:a16="http://schemas.microsoft.com/office/drawing/2014/main" val="1981724240"/>
                  </a:ext>
                </a:extLst>
              </a:tr>
            </a:tbl>
          </a:graphicData>
        </a:graphic>
      </p:graphicFrame>
      <p:sp>
        <p:nvSpPr>
          <p:cNvPr id="8" name="文本框 7">
            <a:extLst>
              <a:ext uri="{FF2B5EF4-FFF2-40B4-BE49-F238E27FC236}">
                <a16:creationId xmlns:a16="http://schemas.microsoft.com/office/drawing/2014/main" id="{115D932A-9179-4A49-A571-4C7F4D123BBA}"/>
              </a:ext>
            </a:extLst>
          </p:cNvPr>
          <p:cNvSpPr txBox="1"/>
          <p:nvPr/>
        </p:nvSpPr>
        <p:spPr>
          <a:xfrm>
            <a:off x="833120" y="3039436"/>
            <a:ext cx="6096000" cy="307777"/>
          </a:xfrm>
          <a:prstGeom prst="rect">
            <a:avLst/>
          </a:prstGeom>
          <a:noFill/>
        </p:spPr>
        <p:txBody>
          <a:bodyPr wrap="square" numCol="1">
            <a:spAutoFit/>
          </a:bodyPr>
          <a:lstStyle/>
          <a:p>
            <a:r>
              <a:rPr lang="en-US" altLang="zh-CN" sz="1400" b="0" i="0" dirty="0">
                <a:solidFill>
                  <a:srgbClr val="000000"/>
                </a:solidFill>
                <a:effectLst/>
                <a:latin typeface="Arial" panose="020B0604020202020204" pitchFamily="34" charset="0"/>
                <a:cs typeface="Arial" panose="020B0604020202020204" pitchFamily="34" charset="0"/>
              </a:rPr>
              <a:t>Table 1 – The geological components with high value chemicals [3]</a:t>
            </a:r>
            <a:endParaRPr lang="zh-CN" sz="1400" dirty="0"/>
          </a:p>
        </p:txBody>
      </p:sp>
      <p:sp>
        <p:nvSpPr>
          <p:cNvPr id="10" name="灯片编号占位符 9">
            <a:extLst>
              <a:ext uri="{FF2B5EF4-FFF2-40B4-BE49-F238E27FC236}">
                <a16:creationId xmlns:a16="http://schemas.microsoft.com/office/drawing/2014/main" id="{1F6526BA-2820-4D1D-9FAD-A95E107FB8D0}"/>
              </a:ext>
            </a:extLst>
          </p:cNvPr>
          <p:cNvSpPr>
            <a:spLocks noGrp="1"/>
          </p:cNvSpPr>
          <p:nvPr>
            <p:ph type="sldNum" sz="quarter" idx="12"/>
          </p:nvPr>
        </p:nvSpPr>
        <p:spPr/>
        <p:txBody>
          <a:bodyPr numCol="1"/>
          <a:lstStyle/>
          <a:p>
            <a:fld id="{27065323-F441-4814-A85D-EDA3A478EE0A}" type="slidenum">
              <a:rPr lang="en-BE" altLang="en-BE" smtClean="0"/>
              <a:t>4</a:t>
            </a:fld>
            <a:endParaRPr lang="en-BE" altLang="en-BE"/>
          </a:p>
        </p:txBody>
      </p:sp>
      <p:pic>
        <p:nvPicPr>
          <p:cNvPr id="6" name="Picture 5">
            <a:extLst>
              <a:ext uri="{FF2B5EF4-FFF2-40B4-BE49-F238E27FC236}">
                <a16:creationId xmlns:a16="http://schemas.microsoft.com/office/drawing/2014/main" id="{2C16FE50-462B-4F0E-B1DB-E0B1E5496819}"/>
              </a:ext>
            </a:extLst>
          </p:cNvPr>
          <p:cNvPicPr>
            <a:picLocks noChangeAspect="1"/>
          </p:cNvPicPr>
          <p:nvPr/>
        </p:nvPicPr>
        <p:blipFill>
          <a:blip r:embed="rId3"/>
          <a:stretch>
            <a:fillRect/>
          </a:stretch>
        </p:blipFill>
        <p:spPr>
          <a:xfrm>
            <a:off x="5264298" y="5090181"/>
            <a:ext cx="2356678" cy="1331218"/>
          </a:xfrm>
          <a:prstGeom prst="rect">
            <a:avLst/>
          </a:prstGeom>
        </p:spPr>
      </p:pic>
    </p:spTree>
    <p:extLst>
      <p:ext uri="{BB962C8B-B14F-4D97-AF65-F5344CB8AC3E}">
        <p14:creationId xmlns:p14="http://schemas.microsoft.com/office/powerpoint/2010/main" val="81066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3" name="Rectangle 22">
            <a:extLst>
              <a:ext uri="{FF2B5EF4-FFF2-40B4-BE49-F238E27FC236}">
                <a16:creationId xmlns:a16="http://schemas.microsoft.com/office/drawing/2014/main" id="{2FBF0AC7-1F73-4A5E-882F-8C2A41F1A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2" name="内容占位符 11" descr="桌子上放着许多瓶子  描述已自动生成">
            <a:extLst>
              <a:ext uri="{FF2B5EF4-FFF2-40B4-BE49-F238E27FC236}">
                <a16:creationId xmlns:a16="http://schemas.microsoft.com/office/drawing/2014/main" id="{51CC2995-3DE3-4FA6-A3AC-E42164F75AD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8523" t="12182" r="15222" b="34415"/>
          <a:stretch/>
        </p:blipFill>
        <p:spPr>
          <a:xfrm>
            <a:off x="722376" y="2078800"/>
            <a:ext cx="6906333" cy="3883849"/>
          </a:xfrm>
          <a:prstGeom prst="rect">
            <a:avLst/>
          </a:prstGeom>
          <a:ln>
            <a:solidFill>
              <a:schemeClr val="accent3">
                <a:lumMod val="60000"/>
                <a:lumOff val="40000"/>
              </a:schemeClr>
            </a:solidFill>
          </a:ln>
          <a:effectLst/>
        </p:spPr>
      </p:pic>
      <p:pic>
        <p:nvPicPr>
          <p:cNvPr id="14" name="图片 13" descr="瓶子放在一起  描述已自动生成">
            <a:extLst>
              <a:ext uri="{FF2B5EF4-FFF2-40B4-BE49-F238E27FC236}">
                <a16:creationId xmlns:a16="http://schemas.microsoft.com/office/drawing/2014/main" id="{82C877DE-1A73-43A0-AB02-4B345E76F0C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95326" y="891539"/>
            <a:ext cx="1903271" cy="2537694"/>
          </a:xfrm>
          <a:prstGeom prst="rect">
            <a:avLst/>
          </a:prstGeom>
          <a:ln w="19050">
            <a:solidFill>
              <a:schemeClr val="accent3">
                <a:lumMod val="60000"/>
                <a:lumOff val="40000"/>
              </a:schemeClr>
            </a:solidFill>
          </a:ln>
          <a:effectLst>
            <a:outerShdw blurRad="292100" dist="139700" dir="2700000" algn="tl" rotWithShape="0">
              <a:srgbClr val="333333">
                <a:alpha val="65000"/>
              </a:srgbClr>
            </a:outerShdw>
          </a:effectLst>
        </p:spPr>
      </p:pic>
      <p:sp>
        <p:nvSpPr>
          <p:cNvPr id="20" name="Title 5">
            <a:extLst>
              <a:ext uri="{FF2B5EF4-FFF2-40B4-BE49-F238E27FC236}">
                <a16:creationId xmlns:a16="http://schemas.microsoft.com/office/drawing/2014/main" id="{509118E6-0574-4141-AC43-56FEED9332A6}"/>
              </a:ext>
            </a:extLst>
          </p:cNvPr>
          <p:cNvSpPr txBox="1">
            <a:spLocks/>
          </p:cNvSpPr>
          <p:nvPr/>
        </p:nvSpPr>
        <p:spPr>
          <a:xfrm>
            <a:off x="2107149" y="616711"/>
            <a:ext cx="8672194" cy="1325563"/>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A5C3C3"/>
                </a:solidFill>
                <a:latin typeface="Aharoni" panose="02010803020104030203" pitchFamily="2" charset="-79"/>
                <a:cs typeface="Aharoni" panose="02010803020104030203" pitchFamily="2" charset="-79"/>
              </a:rPr>
              <a:t>A </a:t>
            </a:r>
            <a:r>
              <a:rPr lang="en-US" altLang="zh-CN" sz="4000" dirty="0">
                <a:solidFill>
                  <a:srgbClr val="A5C3C3"/>
                </a:solidFill>
                <a:latin typeface="Aharoni" panose="02010803020104030203" pitchFamily="2" charset="-79"/>
                <a:cs typeface="Aharoni" panose="02010803020104030203" pitchFamily="2" charset="-79"/>
              </a:rPr>
              <a:t>bottled water Study</a:t>
            </a:r>
            <a:endParaRPr lang="en-BE" altLang="en-BE" sz="4000" dirty="0">
              <a:solidFill>
                <a:srgbClr val="A5C3C3"/>
              </a:solidFill>
              <a:latin typeface="Aharoni" panose="02010803020104030203" pitchFamily="2" charset="-79"/>
              <a:cs typeface="Aharoni" panose="02010803020104030203" pitchFamily="2" charset="-79"/>
            </a:endParaRPr>
          </a:p>
        </p:txBody>
      </p:sp>
      <p:sp>
        <p:nvSpPr>
          <p:cNvPr id="24" name="文本框 23">
            <a:extLst>
              <a:ext uri="{FF2B5EF4-FFF2-40B4-BE49-F238E27FC236}">
                <a16:creationId xmlns:a16="http://schemas.microsoft.com/office/drawing/2014/main" id="{49207244-55D1-4FA0-8358-7D172F0F4C19}"/>
              </a:ext>
            </a:extLst>
          </p:cNvPr>
          <p:cNvSpPr txBox="1"/>
          <p:nvPr/>
        </p:nvSpPr>
        <p:spPr>
          <a:xfrm>
            <a:off x="7628709" y="2078799"/>
            <a:ext cx="4562985" cy="1631216"/>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square" numCol="1">
            <a:spAutoFit/>
          </a:bodyPr>
          <a:lstStyle/>
          <a:p>
            <a:r>
              <a:rPr lang="en-US" altLang="zh-CN" sz="2000" b="1" i="1" dirty="0">
                <a:solidFill>
                  <a:srgbClr val="2D3B45"/>
                </a:solidFill>
                <a:effectLst/>
                <a:latin typeface="Arial" panose="020B0604020202020204" pitchFamily="34" charset="0"/>
                <a:ea typeface="等线" panose="02010600030101010101" pitchFamily="2" charset="-122"/>
                <a:cs typeface="Arial" panose="020B0604020202020204" pitchFamily="34" charset="0"/>
              </a:rPr>
              <a:t>Aim: </a:t>
            </a:r>
            <a:r>
              <a:rPr lang="en-US" altLang="zh-CN" sz="2000" i="1" dirty="0">
                <a:solidFill>
                  <a:srgbClr val="2D3B45"/>
                </a:solidFill>
                <a:effectLst/>
                <a:latin typeface="Arial" panose="020B0604020202020204" pitchFamily="34" charset="0"/>
                <a:ea typeface="等线" panose="02010600030101010101" pitchFamily="2" charset="-122"/>
                <a:cs typeface="Arial" panose="020B0604020202020204" pitchFamily="34" charset="0"/>
              </a:rPr>
              <a:t>Classify the mineral water and a</a:t>
            </a:r>
            <a:r>
              <a:rPr lang="en-US" altLang="zh-CN" sz="2000" i="1" dirty="0">
                <a:solidFill>
                  <a:srgbClr val="2D3B45"/>
                </a:solidFill>
                <a:latin typeface="Arial" panose="020B0604020202020204" pitchFamily="34" charset="0"/>
                <a:ea typeface="等线" panose="02010600030101010101" pitchFamily="2" charset="-122"/>
                <a:cs typeface="Arial" panose="020B0604020202020204" pitchFamily="34" charset="0"/>
              </a:rPr>
              <a:t>ttempt to infer the geological characteristics of the water source through the composition of the element content.</a:t>
            </a:r>
            <a:r>
              <a:rPr lang="en-US" altLang="zh-CN" sz="1600" i="1" dirty="0">
                <a:latin typeface="Arial" panose="020B0604020202020204" pitchFamily="34" charset="0"/>
                <a:cs typeface="Arial" panose="020B0604020202020204" pitchFamily="34" charset="0"/>
              </a:rPr>
              <a:t>.</a:t>
            </a:r>
            <a:r>
              <a:rPr lang="en-US" altLang="zh-CN" sz="1600" i="1" dirty="0">
                <a:solidFill>
                  <a:schemeClr val="tx1"/>
                </a:solidFill>
                <a:latin typeface="Arial" panose="020B0604020202020204" pitchFamily="34" charset="0"/>
                <a:cs typeface="Arial" panose="020B0604020202020204" pitchFamily="34" charset="0"/>
              </a:rPr>
              <a:t>[4]</a:t>
            </a:r>
            <a:endParaRPr lang="zh-CN" sz="1600" i="1" dirty="0">
              <a:solidFill>
                <a:schemeClr val="tx1"/>
              </a:solidFill>
              <a:latin typeface="Arial" panose="020B0604020202020204" pitchFamily="34" charset="0"/>
              <a:cs typeface="Arial" panose="020B0604020202020204" pitchFamily="34" charset="0"/>
            </a:endParaRPr>
          </a:p>
        </p:txBody>
      </p:sp>
      <p:sp>
        <p:nvSpPr>
          <p:cNvPr id="25" name="灯片编号占位符 24">
            <a:extLst>
              <a:ext uri="{FF2B5EF4-FFF2-40B4-BE49-F238E27FC236}">
                <a16:creationId xmlns:a16="http://schemas.microsoft.com/office/drawing/2014/main" id="{5478FD41-6E17-4F47-AE8F-43BEA3712750}"/>
              </a:ext>
            </a:extLst>
          </p:cNvPr>
          <p:cNvSpPr>
            <a:spLocks noGrp="1"/>
          </p:cNvSpPr>
          <p:nvPr>
            <p:ph type="sldNum" sz="quarter" idx="12"/>
          </p:nvPr>
        </p:nvSpPr>
        <p:spPr/>
        <p:txBody>
          <a:bodyPr numCol="1"/>
          <a:lstStyle/>
          <a:p>
            <a:fld id="{27065323-F441-4814-A85D-EDA3A478EE0A}" type="slidenum">
              <a:rPr lang="en-BE" altLang="en-BE" smtClean="0"/>
              <a:t>5</a:t>
            </a:fld>
            <a:endParaRPr lang="en-BE" altLang="en-BE" dirty="0"/>
          </a:p>
        </p:txBody>
      </p:sp>
      <p:sp>
        <p:nvSpPr>
          <p:cNvPr id="11" name="文本框 10">
            <a:extLst>
              <a:ext uri="{FF2B5EF4-FFF2-40B4-BE49-F238E27FC236}">
                <a16:creationId xmlns:a16="http://schemas.microsoft.com/office/drawing/2014/main" id="{A0726D0E-F276-4475-9A78-E63F8A379A30}"/>
              </a:ext>
            </a:extLst>
          </p:cNvPr>
          <p:cNvSpPr txBox="1"/>
          <p:nvPr/>
        </p:nvSpPr>
        <p:spPr>
          <a:xfrm>
            <a:off x="7655759" y="3750016"/>
            <a:ext cx="4657554" cy="2637710"/>
          </a:xfrm>
          <a:prstGeom prst="rect">
            <a:avLst/>
          </a:prstGeom>
          <a:noFill/>
        </p:spPr>
        <p:txBody>
          <a:bodyPr wrap="square">
            <a:spAutoFit/>
          </a:bodyPr>
          <a:lstStyle/>
          <a:p>
            <a:pPr>
              <a:lnSpc>
                <a:spcPct val="150000"/>
              </a:lnSpc>
            </a:pPr>
            <a:r>
              <a:rPr lang="en-US" altLang="zh-CN" sz="1400" dirty="0">
                <a:solidFill>
                  <a:srgbClr val="7F7F7F"/>
                </a:solidFill>
                <a:effectLst/>
                <a:latin typeface="ArialMT"/>
              </a:rPr>
              <a:t>• </a:t>
            </a:r>
            <a:r>
              <a:rPr lang="en-US" altLang="zh-CN" sz="1400" dirty="0">
                <a:solidFill>
                  <a:schemeClr val="tx1">
                    <a:lumMod val="65000"/>
                    <a:lumOff val="35000"/>
                  </a:schemeClr>
                </a:solidFill>
                <a:latin typeface="Arial" panose="020B0604020202020204" pitchFamily="34" charset="0"/>
                <a:cs typeface="Arial" panose="020B0604020202020204" pitchFamily="34" charset="0"/>
              </a:rPr>
              <a:t>21.04.2021 </a:t>
            </a:r>
          </a:p>
          <a:p>
            <a:pPr>
              <a:lnSpc>
                <a:spcPct val="150000"/>
              </a:lnSpc>
            </a:pPr>
            <a:r>
              <a:rPr lang="en-US" altLang="zh-CN" sz="1400" dirty="0">
                <a:solidFill>
                  <a:schemeClr val="tx1">
                    <a:lumMod val="65000"/>
                    <a:lumOff val="35000"/>
                  </a:schemeClr>
                </a:solidFill>
                <a:latin typeface="Arial" panose="020B0604020202020204" pitchFamily="34" charset="0"/>
                <a:cs typeface="Arial" panose="020B0604020202020204" pitchFamily="34" charset="0"/>
              </a:rPr>
              <a:t>• Delhaize (Leuven) Supermarket </a:t>
            </a:r>
          </a:p>
          <a:p>
            <a:pPr>
              <a:lnSpc>
                <a:spcPct val="150000"/>
              </a:lnSpc>
            </a:pPr>
            <a:r>
              <a:rPr lang="en-US" altLang="zh-CN" sz="1400" dirty="0">
                <a:solidFill>
                  <a:schemeClr val="tx1">
                    <a:lumMod val="65000"/>
                    <a:lumOff val="35000"/>
                  </a:schemeClr>
                </a:solidFill>
                <a:latin typeface="Arial" panose="020B0604020202020204" pitchFamily="34" charset="0"/>
                <a:cs typeface="Arial" panose="020B0604020202020204" pitchFamily="34" charset="0"/>
              </a:rPr>
              <a:t>• 10 bottles different brands mineral water </a:t>
            </a:r>
          </a:p>
          <a:p>
            <a:pPr>
              <a:lnSpc>
                <a:spcPct val="150000"/>
              </a:lnSpc>
            </a:pPr>
            <a:r>
              <a:rPr lang="en-US" altLang="zh-CN" sz="1400" dirty="0">
                <a:solidFill>
                  <a:schemeClr val="tx1">
                    <a:lumMod val="65000"/>
                    <a:lumOff val="35000"/>
                  </a:schemeClr>
                </a:solidFill>
                <a:latin typeface="Arial" panose="020B0604020202020204" pitchFamily="34" charset="0"/>
                <a:cs typeface="Arial" panose="020B0604020202020204" pitchFamily="34" charset="0"/>
              </a:rPr>
              <a:t>• 330ml-1000ml </a:t>
            </a:r>
          </a:p>
          <a:p>
            <a:pPr>
              <a:lnSpc>
                <a:spcPct val="150000"/>
              </a:lnSpc>
            </a:pPr>
            <a:r>
              <a:rPr lang="en-US" altLang="zh-CN" sz="1400" dirty="0">
                <a:solidFill>
                  <a:schemeClr val="tx1">
                    <a:lumMod val="65000"/>
                    <a:lumOff val="35000"/>
                  </a:schemeClr>
                </a:solidFill>
                <a:latin typeface="Arial" panose="020B0604020202020204" pitchFamily="34" charset="0"/>
                <a:cs typeface="Arial" panose="020B0604020202020204" pitchFamily="34" charset="0"/>
              </a:rPr>
              <a:t>• Minerals contents: labels and websites</a:t>
            </a:r>
          </a:p>
          <a:p>
            <a:pPr>
              <a:lnSpc>
                <a:spcPct val="150000"/>
              </a:lnSpc>
            </a:pPr>
            <a:r>
              <a:rPr lang="en-US" altLang="zh-CN" sz="1400" dirty="0">
                <a:solidFill>
                  <a:schemeClr val="tx1">
                    <a:lumMod val="65000"/>
                    <a:lumOff val="35000"/>
                  </a:schemeClr>
                </a:solidFill>
                <a:latin typeface="Arial" panose="020B0604020202020204" pitchFamily="34" charset="0"/>
                <a:cs typeface="Arial" panose="020B0604020202020204" pitchFamily="34" charset="0"/>
              </a:rPr>
              <a:t>Info sources: Mineral Water Atlas of the World</a:t>
            </a:r>
          </a:p>
          <a:p>
            <a:pPr>
              <a:lnSpc>
                <a:spcPct val="150000"/>
              </a:lnSpc>
            </a:pPr>
            <a:r>
              <a:rPr lang="en-US" altLang="zh-CN" sz="1400" dirty="0">
                <a:solidFill>
                  <a:schemeClr val="tx1">
                    <a:lumMod val="65000"/>
                    <a:lumOff val="35000"/>
                  </a:schemeClr>
                </a:solidFill>
                <a:latin typeface="Arial" panose="020B0604020202020204" pitchFamily="34" charset="0"/>
                <a:cs typeface="Arial" panose="020B0604020202020204" pitchFamily="34" charset="0"/>
                <a:hlinkClick r:id="rId6"/>
              </a:rPr>
              <a:t>http://mineralwaters.geo.uu.nl/world.php</a:t>
            </a:r>
            <a:endParaRPr lang="en-US" altLang="zh-CN" sz="1400"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r>
              <a:rPr lang="en-US" altLang="zh-CN" sz="1400" dirty="0">
                <a:solidFill>
                  <a:schemeClr val="tx1">
                    <a:lumMod val="65000"/>
                    <a:lumOff val="35000"/>
                  </a:schemeClr>
                </a:solidFill>
                <a:latin typeface="Arial" panose="020B0604020202020204" pitchFamily="34" charset="0"/>
                <a:cs typeface="Arial" panose="020B0604020202020204" pitchFamily="34" charset="0"/>
              </a:rPr>
              <a:t> </a:t>
            </a:r>
            <a:endParaRPr lang="zh-CN" altLang="en-US" sz="1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7582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1">
            <a:extLst>
              <a:ext uri="{FF2B5EF4-FFF2-40B4-BE49-F238E27FC236}">
                <a16:creationId xmlns:a16="http://schemas.microsoft.com/office/drawing/2014/main" id="{0B7633FE-68D6-4044-8A3B-9EE897256C3D}"/>
              </a:ext>
            </a:extLst>
          </p:cNvPr>
          <p:cNvGraphicFramePr>
            <a:graphicFrameLocks noGrp="1"/>
          </p:cNvGraphicFramePr>
          <p:nvPr>
            <p:ph idx="1"/>
            <p:extLst>
              <p:ext uri="{D42A27DB-BD31-4B8C-83A1-F6EECF244321}">
                <p14:modId xmlns:p14="http://schemas.microsoft.com/office/powerpoint/2010/main" val="1800315700"/>
              </p:ext>
            </p:extLst>
          </p:nvPr>
        </p:nvGraphicFramePr>
        <p:xfrm>
          <a:off x="542366" y="1654043"/>
          <a:ext cx="10945906" cy="4045383"/>
        </p:xfrm>
        <a:graphic>
          <a:graphicData uri="http://schemas.openxmlformats.org/drawingml/2006/table">
            <a:tbl>
              <a:tblPr firstRow="1" bandRow="1">
                <a:tableStyleId>{EB344D84-9AFB-497E-A393-DC336BA19D2E}</a:tableStyleId>
              </a:tblPr>
              <a:tblGrid>
                <a:gridCol w="452716">
                  <a:extLst>
                    <a:ext uri="{9D8B030D-6E8A-4147-A177-3AD203B41FA5}">
                      <a16:colId xmlns:a16="http://schemas.microsoft.com/office/drawing/2014/main" val="2180906871"/>
                    </a:ext>
                  </a:extLst>
                </a:gridCol>
                <a:gridCol w="1425389">
                  <a:extLst>
                    <a:ext uri="{9D8B030D-6E8A-4147-A177-3AD203B41FA5}">
                      <a16:colId xmlns:a16="http://schemas.microsoft.com/office/drawing/2014/main" val="1244229478"/>
                    </a:ext>
                  </a:extLst>
                </a:gridCol>
                <a:gridCol w="484094">
                  <a:extLst>
                    <a:ext uri="{9D8B030D-6E8A-4147-A177-3AD203B41FA5}">
                      <a16:colId xmlns:a16="http://schemas.microsoft.com/office/drawing/2014/main" val="711410952"/>
                    </a:ext>
                  </a:extLst>
                </a:gridCol>
                <a:gridCol w="573210">
                  <a:extLst>
                    <a:ext uri="{9D8B030D-6E8A-4147-A177-3AD203B41FA5}">
                      <a16:colId xmlns:a16="http://schemas.microsoft.com/office/drawing/2014/main" val="500113703"/>
                    </a:ext>
                  </a:extLst>
                </a:gridCol>
                <a:gridCol w="561300">
                  <a:extLst>
                    <a:ext uri="{9D8B030D-6E8A-4147-A177-3AD203B41FA5}">
                      <a16:colId xmlns:a16="http://schemas.microsoft.com/office/drawing/2014/main" val="530120707"/>
                    </a:ext>
                  </a:extLst>
                </a:gridCol>
                <a:gridCol w="416384">
                  <a:extLst>
                    <a:ext uri="{9D8B030D-6E8A-4147-A177-3AD203B41FA5}">
                      <a16:colId xmlns:a16="http://schemas.microsoft.com/office/drawing/2014/main" val="3166833910"/>
                    </a:ext>
                  </a:extLst>
                </a:gridCol>
                <a:gridCol w="706216">
                  <a:extLst>
                    <a:ext uri="{9D8B030D-6E8A-4147-A177-3AD203B41FA5}">
                      <a16:colId xmlns:a16="http://schemas.microsoft.com/office/drawing/2014/main" val="2068131247"/>
                    </a:ext>
                  </a:extLst>
                </a:gridCol>
                <a:gridCol w="685080">
                  <a:extLst>
                    <a:ext uri="{9D8B030D-6E8A-4147-A177-3AD203B41FA5}">
                      <a16:colId xmlns:a16="http://schemas.microsoft.com/office/drawing/2014/main" val="4272664611"/>
                    </a:ext>
                  </a:extLst>
                </a:gridCol>
                <a:gridCol w="587829">
                  <a:extLst>
                    <a:ext uri="{9D8B030D-6E8A-4147-A177-3AD203B41FA5}">
                      <a16:colId xmlns:a16="http://schemas.microsoft.com/office/drawing/2014/main" val="4043936734"/>
                    </a:ext>
                  </a:extLst>
                </a:gridCol>
                <a:gridCol w="540424">
                  <a:extLst>
                    <a:ext uri="{9D8B030D-6E8A-4147-A177-3AD203B41FA5}">
                      <a16:colId xmlns:a16="http://schemas.microsoft.com/office/drawing/2014/main" val="60700232"/>
                    </a:ext>
                  </a:extLst>
                </a:gridCol>
                <a:gridCol w="427944">
                  <a:extLst>
                    <a:ext uri="{9D8B030D-6E8A-4147-A177-3AD203B41FA5}">
                      <a16:colId xmlns:a16="http://schemas.microsoft.com/office/drawing/2014/main" val="3834377173"/>
                    </a:ext>
                  </a:extLst>
                </a:gridCol>
                <a:gridCol w="423236">
                  <a:extLst>
                    <a:ext uri="{9D8B030D-6E8A-4147-A177-3AD203B41FA5}">
                      <a16:colId xmlns:a16="http://schemas.microsoft.com/office/drawing/2014/main" val="1231566471"/>
                    </a:ext>
                  </a:extLst>
                </a:gridCol>
                <a:gridCol w="1395842">
                  <a:extLst>
                    <a:ext uri="{9D8B030D-6E8A-4147-A177-3AD203B41FA5}">
                      <a16:colId xmlns:a16="http://schemas.microsoft.com/office/drawing/2014/main" val="4279953310"/>
                    </a:ext>
                  </a:extLst>
                </a:gridCol>
                <a:gridCol w="2266242">
                  <a:extLst>
                    <a:ext uri="{9D8B030D-6E8A-4147-A177-3AD203B41FA5}">
                      <a16:colId xmlns:a16="http://schemas.microsoft.com/office/drawing/2014/main" val="2582070400"/>
                    </a:ext>
                  </a:extLst>
                </a:gridCol>
              </a:tblGrid>
              <a:tr h="204853">
                <a:tc rowSpan="2">
                  <a:txBody>
                    <a:bodyPr/>
                    <a:lstStyle/>
                    <a:p>
                      <a:pPr algn="ctr"/>
                      <a:r>
                        <a:rPr lang="en-US" alt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NO.</a:t>
                      </a:r>
                      <a:endParaRPr 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rowSpan="2">
                  <a:txBody>
                    <a:bodyPr/>
                    <a:lstStyle/>
                    <a:p>
                      <a:pPr algn="ctr"/>
                      <a:r>
                        <a:rPr lang="en-US" sz="2000" b="1" kern="100" dirty="0">
                          <a:solidFill>
                            <a:schemeClr val="bg1"/>
                          </a:solidFill>
                          <a:effectLst/>
                        </a:rPr>
                        <a:t>Brand</a:t>
                      </a:r>
                      <a:endParaRPr lang="zh-CN" sz="20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gridSpan="11">
                  <a:txBody>
                    <a:bodyPr/>
                    <a:lstStyle/>
                    <a:p>
                      <a:pPr algn="ctr"/>
                      <a:r>
                        <a:rPr lang="en-US" altLang="zh-CN" sz="2400" b="1" kern="100" dirty="0">
                          <a:solidFill>
                            <a:schemeClr val="bg1"/>
                          </a:solidFill>
                          <a:effectLst/>
                        </a:rPr>
                        <a:t>Minerals (mg/l)</a:t>
                      </a:r>
                      <a:endParaRPr lang="zh-CN" altLang="zh-CN" sz="2400" b="1" kern="100" dirty="0">
                        <a:solidFill>
                          <a:schemeClr val="bg1"/>
                        </a:solidFill>
                        <a:effectLst/>
                        <a:latin typeface="等线" panose="02010600030101010101" pitchFamily="2" charset="-122"/>
                        <a:ea typeface="等线" panose="02010600030101010101" pitchFamily="2" charset="-122"/>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hMerge="1">
                  <a:txBody>
                    <a:bodyPr/>
                    <a:lstStyle/>
                    <a:p>
                      <a:endParaRPr lang="zh-CN" altLang="zh-CN" sz="900" kern="100" dirty="0">
                        <a:effectLst/>
                        <a:latin typeface="等线" panose="02010600030101010101" pitchFamily="2" charset="-122"/>
                        <a:ea typeface="等线" panose="02010600030101010101" pitchFamily="2" charset="-122"/>
                      </a:endParaRPr>
                    </a:p>
                  </a:txBody>
                  <a:tcPr marL="76840" marR="76840" marT="38420" marB="38420"/>
                </a:tc>
                <a:tc hMerge="1">
                  <a:txBody>
                    <a:bodyPr/>
                    <a:lstStyle/>
                    <a:p>
                      <a:endParaRPr lang="zh-CN" altLang="zh-CN" sz="900" kern="100" dirty="0">
                        <a:effectLst/>
                        <a:latin typeface="等线" panose="02010600030101010101" pitchFamily="2" charset="-122"/>
                        <a:ea typeface="等线" panose="02010600030101010101" pitchFamily="2" charset="-122"/>
                      </a:endParaRPr>
                    </a:p>
                  </a:txBody>
                  <a:tcPr marL="76840" marR="76840" marT="38420" marB="38420"/>
                </a:tc>
                <a:tc hMerge="1">
                  <a:txBody>
                    <a:bodyPr/>
                    <a:lstStyle/>
                    <a:p>
                      <a:endParaRPr lang="zh-CN" altLang="zh-CN" sz="900" kern="100" dirty="0">
                        <a:effectLst/>
                        <a:latin typeface="等线" panose="02010600030101010101" pitchFamily="2" charset="-122"/>
                        <a:ea typeface="等线" panose="02010600030101010101" pitchFamily="2" charset="-122"/>
                      </a:endParaRPr>
                    </a:p>
                  </a:txBody>
                  <a:tcPr marL="76840" marR="76840" marT="38420" marB="38420"/>
                </a:tc>
                <a:tc hMerge="1">
                  <a:txBody>
                    <a:bodyPr/>
                    <a:lstStyle/>
                    <a:p>
                      <a:endParaRPr lang="zh-CN" altLang="zh-CN" sz="900" kern="100" dirty="0">
                        <a:effectLst/>
                        <a:latin typeface="等线" panose="02010600030101010101" pitchFamily="2" charset="-122"/>
                        <a:ea typeface="等线" panose="02010600030101010101" pitchFamily="2" charset="-122"/>
                      </a:endParaRPr>
                    </a:p>
                  </a:txBody>
                  <a:tcPr marL="76840" marR="76840" marT="38420" marB="38420"/>
                </a:tc>
                <a:tc hMerge="1">
                  <a:txBody>
                    <a:bodyPr/>
                    <a:lstStyle/>
                    <a:p>
                      <a:endParaRPr lang="zh-CN" altLang="zh-CN" sz="900" kern="100" dirty="0">
                        <a:effectLst/>
                        <a:latin typeface="等线" panose="02010600030101010101" pitchFamily="2" charset="-122"/>
                        <a:ea typeface="等线" panose="02010600030101010101" pitchFamily="2" charset="-122"/>
                      </a:endParaRPr>
                    </a:p>
                  </a:txBody>
                  <a:tcPr marL="76840" marR="76840" marT="38420" marB="38420"/>
                </a:tc>
                <a:tc hMerge="1">
                  <a:txBody>
                    <a:bodyPr/>
                    <a:lstStyle/>
                    <a:p>
                      <a:endParaRPr lang="zh-CN" altLang="zh-CN" sz="900" kern="100" dirty="0">
                        <a:effectLst/>
                        <a:latin typeface="等线" panose="02010600030101010101" pitchFamily="2" charset="-122"/>
                        <a:ea typeface="等线" panose="02010600030101010101" pitchFamily="2" charset="-122"/>
                      </a:endParaRPr>
                    </a:p>
                  </a:txBody>
                  <a:tcPr marL="76840" marR="76840" marT="38420" marB="38420"/>
                </a:tc>
                <a:tc hMerge="1">
                  <a:txBody>
                    <a:bodyPr/>
                    <a:lstStyle/>
                    <a:p>
                      <a:endParaRPr lang="zh-CN" altLang="zh-CN" sz="900" kern="100" dirty="0">
                        <a:effectLst/>
                        <a:latin typeface="等线" panose="02010600030101010101" pitchFamily="2" charset="-122"/>
                        <a:ea typeface="等线" panose="02010600030101010101" pitchFamily="2" charset="-122"/>
                      </a:endParaRPr>
                    </a:p>
                  </a:txBody>
                  <a:tcPr marL="76840" marR="76840" marT="38420" marB="38420"/>
                </a:tc>
                <a:tc hMerge="1">
                  <a:txBody>
                    <a:bodyPr/>
                    <a:lstStyle/>
                    <a:p>
                      <a:endParaRPr lang="zh-CN" altLang="zh-CN" sz="900" kern="100" dirty="0">
                        <a:effectLst/>
                        <a:latin typeface="等线" panose="02010600030101010101" pitchFamily="2" charset="-122"/>
                        <a:ea typeface="等线" panose="02010600030101010101" pitchFamily="2" charset="-122"/>
                      </a:endParaRPr>
                    </a:p>
                  </a:txBody>
                  <a:tcPr marL="76840" marR="76840" marT="38420" marB="38420"/>
                </a:tc>
                <a:tc hMerge="1">
                  <a:txBody>
                    <a:bodyPr/>
                    <a:lstStyle/>
                    <a:p>
                      <a:endParaRPr lang="zh-CN" altLang="zh-CN" sz="900" kern="100" dirty="0">
                        <a:effectLst/>
                        <a:latin typeface="等线" panose="02010600030101010101" pitchFamily="2" charset="-122"/>
                        <a:ea typeface="等线" panose="02010600030101010101" pitchFamily="2" charset="-122"/>
                      </a:endParaRPr>
                    </a:p>
                  </a:txBody>
                  <a:tcPr marL="76840" marR="76840" marT="38420" marB="38420"/>
                </a:tc>
                <a:tc hMerge="1">
                  <a:txBody>
                    <a:bodyPr/>
                    <a:lstStyle/>
                    <a:p>
                      <a:endParaRPr lang="zh-CN" altLang="zh-CN" sz="900" kern="100" dirty="0">
                        <a:effectLst/>
                        <a:latin typeface="等线" panose="02010600030101010101" pitchFamily="2" charset="-122"/>
                        <a:ea typeface="等线" panose="02010600030101010101" pitchFamily="2" charset="-122"/>
                      </a:endParaRPr>
                    </a:p>
                  </a:txBody>
                  <a:tcPr marL="76840" marR="76840" marT="38420" marB="38420"/>
                </a:tc>
                <a:tc rowSpan="2">
                  <a:txBody>
                    <a:bodyPr/>
                    <a:lstStyle/>
                    <a:p>
                      <a:pPr algn="ctr"/>
                      <a:r>
                        <a:rPr lang="en-US" sz="2000" b="1" kern="100" dirty="0">
                          <a:solidFill>
                            <a:schemeClr val="bg1"/>
                          </a:solidFill>
                          <a:effectLst/>
                        </a:rPr>
                        <a:t>Location</a:t>
                      </a:r>
                      <a:endParaRPr lang="zh-CN" sz="20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6511675"/>
                  </a:ext>
                </a:extLst>
              </a:tr>
              <a:tr h="345781">
                <a:tc vMerge="1">
                  <a:txBody>
                    <a:bodyPr/>
                    <a:lstStyle/>
                    <a:p>
                      <a:endParaRPr lang="zh-CN" altLang="en-US"/>
                    </a:p>
                  </a:txBody>
                  <a:tcPr/>
                </a:tc>
                <a:tc vMerge="1">
                  <a:txBody>
                    <a:bodyPr/>
                    <a:lstStyle/>
                    <a:p>
                      <a:pPr algn="just"/>
                      <a:r>
                        <a:rPr lang="en-US" sz="1050" kern="100" dirty="0">
                          <a:solidFill>
                            <a:srgbClr val="2D3B45"/>
                          </a:solidFill>
                          <a:effectLst/>
                          <a:latin typeface="Helvetica" panose="020B0604020202020204" pitchFamily="34" charset="0"/>
                          <a:ea typeface="等线" panose="02010600030101010101" pitchFamily="2" charset="-122"/>
                          <a:cs typeface="Times New Roman" panose="02020603050405020304" pitchFamily="18" charset="0"/>
                        </a:rPr>
                        <a:t>Brand</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00" dirty="0">
                          <a:solidFill>
                            <a:schemeClr val="bg1"/>
                          </a:solidFill>
                          <a:effectLst/>
                        </a:rPr>
                        <a:t>Ca</a:t>
                      </a:r>
                      <a:r>
                        <a:rPr lang="en-US" altLang="zh-CN" sz="1400" b="1" kern="100" baseline="30000" dirty="0">
                          <a:solidFill>
                            <a:schemeClr val="bg1"/>
                          </a:solidFill>
                          <a:effectLst/>
                        </a:rPr>
                        <a:t>2+</a:t>
                      </a:r>
                      <a:endParaRPr lang="zh-CN" altLang="zh-CN" sz="1400" b="1" kern="100" dirty="0">
                        <a:solidFill>
                          <a:schemeClr val="bg1"/>
                        </a:solidFill>
                        <a:effectLst/>
                        <a:latin typeface="等线" panose="02010600030101010101" pitchFamily="2" charset="-122"/>
                        <a:ea typeface="+mn-ea"/>
                        <a:cs typeface="Times New Roman" panose="02020603050405020304" pitchFamily="18" charset="0"/>
                      </a:endParaRP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5A5A5"/>
                    </a:solidFill>
                  </a:tcPr>
                </a:tc>
                <a:tc>
                  <a:txBody>
                    <a:bodyPr/>
                    <a:lstStyle/>
                    <a:p>
                      <a:pPr algn="ctr"/>
                      <a:r>
                        <a:rPr lang="en-US" sz="1400" b="1" kern="100" dirty="0">
                          <a:solidFill>
                            <a:schemeClr val="bg1"/>
                          </a:solidFill>
                          <a:effectLst/>
                        </a:rPr>
                        <a:t>Na</a:t>
                      </a:r>
                      <a:r>
                        <a:rPr lang="en-US" sz="1400" b="1" kern="100" baseline="30000" dirty="0">
                          <a:solidFill>
                            <a:schemeClr val="bg1"/>
                          </a:solidFill>
                          <a:effectLst/>
                        </a:rPr>
                        <a:t>+</a:t>
                      </a:r>
                      <a:endParaRPr lang="zh-CN" alt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5A5A5"/>
                    </a:solidFill>
                  </a:tcPr>
                </a:tc>
                <a:tc>
                  <a:txBody>
                    <a:bodyPr/>
                    <a:lstStyle/>
                    <a:p>
                      <a:pPr algn="ctr"/>
                      <a:r>
                        <a:rPr lang="en-US" sz="1400" b="1" kern="100" dirty="0">
                          <a:solidFill>
                            <a:schemeClr val="bg1"/>
                          </a:solidFill>
                          <a:effectLst/>
                        </a:rPr>
                        <a:t>Mg</a:t>
                      </a:r>
                      <a:r>
                        <a:rPr lang="en-US" sz="1400" b="1" kern="100" baseline="30000" dirty="0">
                          <a:solidFill>
                            <a:schemeClr val="bg1"/>
                          </a:solidFill>
                          <a:effectLst/>
                        </a:rPr>
                        <a:t>2+</a:t>
                      </a:r>
                      <a:endParaRPr lang="zh-CN" alt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5A5A5"/>
                    </a:solidFill>
                  </a:tcPr>
                </a:tc>
                <a:tc>
                  <a:txBody>
                    <a:bodyPr/>
                    <a:lstStyle/>
                    <a:p>
                      <a:pPr algn="ctr"/>
                      <a:r>
                        <a:rPr lang="en-US" sz="1400" b="1" kern="100" dirty="0">
                          <a:solidFill>
                            <a:schemeClr val="bg1"/>
                          </a:solidFill>
                          <a:effectLst/>
                        </a:rPr>
                        <a:t>K</a:t>
                      </a:r>
                      <a:r>
                        <a:rPr lang="en-US" sz="1400" b="1" kern="100" baseline="30000" dirty="0">
                          <a:solidFill>
                            <a:schemeClr val="bg1"/>
                          </a:solidFill>
                          <a:effectLst/>
                        </a:rPr>
                        <a:t>+</a:t>
                      </a:r>
                      <a:endParaRPr lang="zh-CN" alt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5A5A5"/>
                    </a:solidFill>
                  </a:tcPr>
                </a:tc>
                <a:tc>
                  <a:txBody>
                    <a:bodyPr/>
                    <a:lstStyle/>
                    <a:p>
                      <a:pPr algn="ctr"/>
                      <a:r>
                        <a:rPr lang="en-US" sz="1400" b="1" kern="100" dirty="0">
                          <a:solidFill>
                            <a:schemeClr val="bg1"/>
                          </a:solidFill>
                          <a:effectLst/>
                        </a:rPr>
                        <a:t>SO4</a:t>
                      </a:r>
                      <a:r>
                        <a:rPr lang="en-US" sz="1400" b="1" kern="100" baseline="30000" dirty="0">
                          <a:solidFill>
                            <a:schemeClr val="bg1"/>
                          </a:solidFill>
                          <a:effectLst/>
                        </a:rPr>
                        <a:t>2-</a:t>
                      </a:r>
                      <a:endParaRPr lang="zh-CN" alt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5A5A5"/>
                    </a:solidFill>
                  </a:tcPr>
                </a:tc>
                <a:tc>
                  <a:txBody>
                    <a:bodyPr/>
                    <a:lstStyle/>
                    <a:p>
                      <a:pPr algn="ctr"/>
                      <a:r>
                        <a:rPr lang="en-US" sz="1400" b="1" kern="100" dirty="0">
                          <a:solidFill>
                            <a:schemeClr val="bg1"/>
                          </a:solidFill>
                          <a:effectLst/>
                        </a:rPr>
                        <a:t>HCO</a:t>
                      </a:r>
                      <a:r>
                        <a:rPr lang="en-US" sz="1400" b="1" kern="100" baseline="30000" dirty="0">
                          <a:solidFill>
                            <a:schemeClr val="bg1"/>
                          </a:solidFill>
                          <a:effectLst/>
                        </a:rPr>
                        <a:t>3-</a:t>
                      </a:r>
                      <a:endParaRPr lang="zh-CN" alt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5A5A5"/>
                    </a:solidFill>
                  </a:tcPr>
                </a:tc>
                <a:tc>
                  <a:txBody>
                    <a:bodyPr/>
                    <a:lstStyle/>
                    <a:p>
                      <a:pPr algn="ctr"/>
                      <a:r>
                        <a:rPr lang="en-US" sz="1400" b="1" kern="100" dirty="0">
                          <a:solidFill>
                            <a:schemeClr val="bg1"/>
                          </a:solidFill>
                          <a:effectLst/>
                        </a:rPr>
                        <a:t>NO</a:t>
                      </a:r>
                      <a:r>
                        <a:rPr lang="en-US" sz="1400" b="1" kern="100" baseline="30000" dirty="0">
                          <a:solidFill>
                            <a:schemeClr val="bg1"/>
                          </a:solidFill>
                          <a:effectLst/>
                        </a:rPr>
                        <a:t>3-</a:t>
                      </a:r>
                      <a:endParaRPr lang="zh-CN" alt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5A5A5"/>
                    </a:solidFill>
                  </a:tcPr>
                </a:tc>
                <a:tc>
                  <a:txBody>
                    <a:bodyPr/>
                    <a:lstStyle/>
                    <a:p>
                      <a:pPr algn="ctr"/>
                      <a:r>
                        <a:rPr lang="en-US" sz="1400" b="1" kern="100" dirty="0">
                          <a:solidFill>
                            <a:schemeClr val="bg1"/>
                          </a:solidFill>
                          <a:effectLst/>
                        </a:rPr>
                        <a:t>Cl</a:t>
                      </a:r>
                      <a:r>
                        <a:rPr lang="en-US" sz="1400" b="1" kern="100" baseline="30000" dirty="0">
                          <a:solidFill>
                            <a:schemeClr val="bg1"/>
                          </a:solidFill>
                          <a:effectLst/>
                        </a:rPr>
                        <a:t>-</a:t>
                      </a:r>
                      <a:endParaRPr lang="zh-CN" alt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5A5A5"/>
                    </a:solidFill>
                  </a:tcPr>
                </a:tc>
                <a:tc>
                  <a:txBody>
                    <a:bodyPr/>
                    <a:lstStyle/>
                    <a:p>
                      <a:pPr algn="ctr"/>
                      <a:r>
                        <a:rPr lang="en-US" sz="1400" b="1" kern="100" dirty="0">
                          <a:solidFill>
                            <a:schemeClr val="bg1"/>
                          </a:solidFill>
                          <a:effectLst/>
                        </a:rPr>
                        <a:t>F</a:t>
                      </a:r>
                      <a:r>
                        <a:rPr lang="en-US" sz="1400" b="1" kern="100" baseline="30000" dirty="0">
                          <a:solidFill>
                            <a:schemeClr val="bg1"/>
                          </a:solidFill>
                          <a:effectLst/>
                        </a:rPr>
                        <a:t>-</a:t>
                      </a:r>
                      <a:endParaRPr lang="zh-CN" alt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5A5A5"/>
                    </a:solidFill>
                  </a:tcPr>
                </a:tc>
                <a:tc>
                  <a:txBody>
                    <a:bodyPr/>
                    <a:lstStyle/>
                    <a:p>
                      <a:pPr algn="ctr"/>
                      <a:r>
                        <a:rPr lang="en-US" sz="1400" b="1" kern="100" dirty="0">
                          <a:solidFill>
                            <a:schemeClr val="bg1"/>
                          </a:solidFill>
                          <a:effectLst/>
                        </a:rPr>
                        <a:t>pH</a:t>
                      </a:r>
                      <a:endParaRPr lang="zh-CN" alt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5A5A5"/>
                    </a:solidFill>
                  </a:tcPr>
                </a:tc>
                <a:tc>
                  <a:txBody>
                    <a:bodyPr/>
                    <a:lstStyle/>
                    <a:p>
                      <a:pPr algn="ctr"/>
                      <a:r>
                        <a:rPr lang="en-US" sz="1400" b="1" kern="100" dirty="0">
                          <a:solidFill>
                            <a:schemeClr val="bg1"/>
                          </a:solidFill>
                          <a:effectLst/>
                        </a:rPr>
                        <a:t>Residual at 180°</a:t>
                      </a:r>
                      <a:endParaRPr lang="zh-CN" alt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5A5A5"/>
                    </a:solidFill>
                  </a:tcPr>
                </a:tc>
                <a:tc vMerge="1">
                  <a:txBody>
                    <a:bodyPr/>
                    <a:lstStyle/>
                    <a:p>
                      <a:pPr algn="ctr"/>
                      <a:r>
                        <a:rPr lang="en-US" sz="1050" kern="100" dirty="0">
                          <a:solidFill>
                            <a:srgbClr val="2D3B45"/>
                          </a:solidFill>
                          <a:effectLst/>
                          <a:latin typeface="Helvetica" panose="020B0604020202020204" pitchFamily="34" charset="0"/>
                          <a:ea typeface="等线" panose="02010600030101010101" pitchFamily="2" charset="-122"/>
                          <a:cs typeface="Times New Roman" panose="02020603050405020304" pitchFamily="18" charset="0"/>
                        </a:rPr>
                        <a:t>Location</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extLst>
                  <a:ext uri="{0D108BD9-81ED-4DB2-BD59-A6C34878D82A}">
                    <a16:rowId xmlns:a16="http://schemas.microsoft.com/office/drawing/2014/main" val="2540733909"/>
                  </a:ext>
                </a:extLst>
              </a:tr>
              <a:tr h="345781">
                <a:tc>
                  <a:txBody>
                    <a:bodyPr/>
                    <a:lstStyle/>
                    <a:p>
                      <a:pPr algn="ctr"/>
                      <a:r>
                        <a:rPr lang="en-US" altLang="zh-CN" sz="1400" b="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alt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rgbClr val="FFFFCC"/>
                    </a:solidFill>
                  </a:tcPr>
                </a:tc>
                <a:tc>
                  <a:txBody>
                    <a:bodyPr/>
                    <a:lstStyle/>
                    <a:p>
                      <a:pPr marL="0" algn="ctr" defTabSz="914400" rtl="0" eaLnBrk="1" latinLnBrk="0" hangingPunct="1"/>
                      <a:r>
                        <a:rPr lang="en-US" sz="1600" b="1" kern="100" dirty="0">
                          <a:solidFill>
                            <a:schemeClr val="dk1"/>
                          </a:solidFill>
                          <a:effectLst/>
                          <a:latin typeface="+mn-lt"/>
                          <a:ea typeface="+mn-ea"/>
                          <a:cs typeface="+mn-cs"/>
                        </a:rPr>
                        <a:t>Montcalm</a:t>
                      </a:r>
                      <a:endParaRPr lang="zh-CN" altLang="zh-CN" sz="1600" b="1" kern="100" dirty="0">
                        <a:solidFill>
                          <a:schemeClr val="dk1"/>
                        </a:solidFill>
                        <a:effectLst/>
                        <a:latin typeface="+mn-lt"/>
                        <a:ea typeface="+mn-ea"/>
                        <a:cs typeface="+mn-cs"/>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rgbClr val="FFFFCC"/>
                    </a:solidFill>
                  </a:tcPr>
                </a:tc>
                <a:tc>
                  <a:txBody>
                    <a:bodyPr/>
                    <a:lstStyle/>
                    <a:p>
                      <a:pPr algn="ctr"/>
                      <a:r>
                        <a:rPr lang="en-US" sz="1200" kern="100" dirty="0">
                          <a:effectLst/>
                          <a:highlight>
                            <a:srgbClr val="FF00FF"/>
                          </a:highlight>
                        </a:rPr>
                        <a:t>3</a:t>
                      </a:r>
                      <a:endParaRPr lang="zh-CN" altLang="zh-CN" sz="1200" kern="100" dirty="0">
                        <a:effectLst/>
                        <a:highlight>
                          <a:srgbClr val="FF00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sz="1200" kern="100" dirty="0">
                          <a:effectLst/>
                        </a:rPr>
                        <a:t>2.2</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T w="28575" cap="flat" cmpd="sng" algn="ctr">
                      <a:solidFill>
                        <a:schemeClr val="tx1"/>
                      </a:solidFill>
                      <a:prstDash val="solid"/>
                      <a:round/>
                      <a:headEnd type="none" w="med" len="med"/>
                      <a:tailEnd type="none" w="med" len="med"/>
                    </a:lnT>
                  </a:tcPr>
                </a:tc>
                <a:tc>
                  <a:txBody>
                    <a:bodyPr/>
                    <a:lstStyle/>
                    <a:p>
                      <a:pPr algn="ctr"/>
                      <a:r>
                        <a:rPr lang="en-US" sz="1200" kern="100" dirty="0">
                          <a:effectLst/>
                          <a:highlight>
                            <a:srgbClr val="FF00FF"/>
                          </a:highlight>
                        </a:rPr>
                        <a:t>0.7</a:t>
                      </a:r>
                      <a:endParaRPr lang="zh-CN" altLang="zh-CN" sz="1200" kern="100" dirty="0">
                        <a:effectLst/>
                        <a:highlight>
                          <a:srgbClr val="FF00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T w="28575" cap="flat" cmpd="sng" algn="ctr">
                      <a:solidFill>
                        <a:schemeClr val="tx1"/>
                      </a:solidFill>
                      <a:prstDash val="solid"/>
                      <a:round/>
                      <a:headEnd type="none" w="med" len="med"/>
                      <a:tailEnd type="none" w="med" len="med"/>
                    </a:lnT>
                  </a:tcPr>
                </a:tc>
                <a:tc>
                  <a:txBody>
                    <a:bodyPr/>
                    <a:lstStyle/>
                    <a:p>
                      <a:pPr algn="ctr"/>
                      <a:r>
                        <a:rPr lang="en-US" sz="1200" kern="100" dirty="0">
                          <a:effectLst/>
                        </a:rPr>
                        <a:t>0.6</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T w="28575" cap="flat" cmpd="sng" algn="ctr">
                      <a:solidFill>
                        <a:schemeClr val="tx1"/>
                      </a:solidFill>
                      <a:prstDash val="solid"/>
                      <a:round/>
                      <a:headEnd type="none" w="med" len="med"/>
                      <a:tailEnd type="none" w="med" len="med"/>
                    </a:lnT>
                  </a:tcPr>
                </a:tc>
                <a:tc>
                  <a:txBody>
                    <a:bodyPr/>
                    <a:lstStyle/>
                    <a:p>
                      <a:pPr algn="ctr"/>
                      <a:r>
                        <a:rPr lang="en-US" sz="1200" kern="100" dirty="0">
                          <a:effectLst/>
                        </a:rPr>
                        <a:t>10</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T w="28575" cap="flat" cmpd="sng" algn="ctr">
                      <a:solidFill>
                        <a:schemeClr val="tx1"/>
                      </a:solidFill>
                      <a:prstDash val="solid"/>
                      <a:round/>
                      <a:headEnd type="none" w="med" len="med"/>
                      <a:tailEnd type="none" w="med" len="med"/>
                    </a:lnT>
                  </a:tcPr>
                </a:tc>
                <a:tc>
                  <a:txBody>
                    <a:bodyPr/>
                    <a:lstStyle/>
                    <a:p>
                      <a:pPr algn="ctr"/>
                      <a:r>
                        <a:rPr lang="en-US" sz="1200" kern="100" dirty="0">
                          <a:effectLst/>
                          <a:highlight>
                            <a:srgbClr val="FF00FF"/>
                          </a:highlight>
                        </a:rPr>
                        <a:t>6</a:t>
                      </a:r>
                      <a:endParaRPr lang="zh-CN" altLang="zh-CN" sz="1200" kern="100" dirty="0">
                        <a:effectLst/>
                        <a:highlight>
                          <a:srgbClr val="FF00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T w="28575" cap="flat" cmpd="sng" algn="ctr">
                      <a:solidFill>
                        <a:schemeClr val="tx1"/>
                      </a:solidFill>
                      <a:prstDash val="solid"/>
                      <a:round/>
                      <a:headEnd type="none" w="med" len="med"/>
                      <a:tailEnd type="none" w="med" len="med"/>
                    </a:lnT>
                  </a:tcPr>
                </a:tc>
                <a:tc>
                  <a:txBody>
                    <a:bodyPr/>
                    <a:lstStyle/>
                    <a:p>
                      <a:pPr algn="ctr"/>
                      <a:r>
                        <a:rPr lang="en-US" sz="1200" kern="100" dirty="0">
                          <a:effectLst/>
                        </a:rPr>
                        <a:t>&lt;1</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T w="28575" cap="flat" cmpd="sng" algn="ctr">
                      <a:solidFill>
                        <a:schemeClr val="tx1"/>
                      </a:solidFill>
                      <a:prstDash val="solid"/>
                      <a:round/>
                      <a:headEnd type="none" w="med" len="med"/>
                      <a:tailEnd type="none" w="med" len="med"/>
                    </a:lnT>
                  </a:tcPr>
                </a:tc>
                <a:tc>
                  <a:txBody>
                    <a:bodyPr/>
                    <a:lstStyle/>
                    <a:p>
                      <a:pPr algn="ctr"/>
                      <a:r>
                        <a:rPr lang="en-US" sz="1200" kern="100" dirty="0">
                          <a:effectLst/>
                        </a:rPr>
                        <a:t>0.6</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T w="28575" cap="flat" cmpd="sng" algn="ctr">
                      <a:solidFill>
                        <a:schemeClr val="tx1"/>
                      </a:solidFill>
                      <a:prstDash val="solid"/>
                      <a:round/>
                      <a:headEnd type="none" w="med" len="med"/>
                      <a:tailEnd type="none" w="med" len="med"/>
                    </a:lnT>
                  </a:tcPr>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lnT w="28575" cap="flat" cmpd="sng" algn="ctr">
                      <a:solidFill>
                        <a:schemeClr val="tx1"/>
                      </a:solidFill>
                      <a:prstDash val="solid"/>
                      <a:round/>
                      <a:headEnd type="none" w="med" len="med"/>
                      <a:tailEnd type="none" w="med" len="med"/>
                    </a:lnT>
                  </a:tcPr>
                </a:tc>
                <a:tc>
                  <a:txBody>
                    <a:bodyPr/>
                    <a:lstStyle/>
                    <a:p>
                      <a:pPr algn="ctr"/>
                      <a:r>
                        <a:rPr lang="en-US" sz="1200" kern="100" dirty="0">
                          <a:effectLst/>
                        </a:rPr>
                        <a:t>6.8</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T w="28575" cap="flat" cmpd="sng" algn="ctr">
                      <a:solidFill>
                        <a:schemeClr val="tx1"/>
                      </a:solidFill>
                      <a:prstDash val="solid"/>
                      <a:round/>
                      <a:headEnd type="none" w="med" len="med"/>
                      <a:tailEnd type="none" w="med" len="med"/>
                    </a:lnT>
                  </a:tcPr>
                </a:tc>
                <a:tc>
                  <a:txBody>
                    <a:bodyPr/>
                    <a:lstStyle/>
                    <a:p>
                      <a:pPr algn="ctr"/>
                      <a:r>
                        <a:rPr lang="en-US" sz="1200" kern="100" dirty="0">
                          <a:effectLst/>
                        </a:rPr>
                        <a:t>32</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l"/>
                      <a:r>
                        <a:rPr lang="en-US" sz="1200" kern="100" dirty="0" err="1">
                          <a:effectLst/>
                        </a:rPr>
                        <a:t>Ariége</a:t>
                      </a:r>
                      <a:r>
                        <a:rPr lang="en-US" sz="1200" kern="100" dirty="0">
                          <a:effectLst/>
                        </a:rPr>
                        <a:t> region, Pyrenees. France</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52431326"/>
                  </a:ext>
                </a:extLst>
              </a:tr>
              <a:tr h="345781">
                <a:tc>
                  <a:txBody>
                    <a:bodyPr/>
                    <a:lstStyle/>
                    <a:p>
                      <a:pPr algn="ctr"/>
                      <a:r>
                        <a:rPr lang="en-US" altLang="zh-CN" sz="1400" b="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alt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600" b="1" kern="100" dirty="0">
                          <a:effectLst/>
                        </a:rPr>
                        <a:t>OGEU</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200" kern="100" dirty="0">
                          <a:effectLst/>
                        </a:rPr>
                        <a:t>51</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tc>
                  <a:txBody>
                    <a:bodyPr/>
                    <a:lstStyle/>
                    <a:p>
                      <a:pPr algn="ctr"/>
                      <a:r>
                        <a:rPr lang="en-US" sz="1200" kern="100" dirty="0">
                          <a:effectLst/>
                        </a:rPr>
                        <a:t>31</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11</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0.9</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15.5</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a:effectLst/>
                        </a:rPr>
                        <a:t>185</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5.5</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46</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&lt;0.2</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5</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a:effectLst/>
                        </a:rPr>
                        <a:t>267</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tcPr>
                </a:tc>
                <a:tc>
                  <a:txBody>
                    <a:bodyPr/>
                    <a:lstStyle/>
                    <a:p>
                      <a:pPr algn="l"/>
                      <a:r>
                        <a:rPr lang="en-US" sz="1200" kern="100" dirty="0">
                          <a:effectLst/>
                        </a:rPr>
                        <a:t>Pyrenees mountains, France</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25343688"/>
                  </a:ext>
                </a:extLst>
              </a:tr>
              <a:tr h="311630">
                <a:tc>
                  <a:txBody>
                    <a:bodyPr/>
                    <a:lstStyle/>
                    <a:p>
                      <a:pPr algn="ctr"/>
                      <a:r>
                        <a:rPr lang="en-US" altLang="zh-CN" sz="1400" b="0" kern="100" dirty="0">
                          <a:effectLst/>
                          <a:latin typeface="等线" panose="02010600030101010101" pitchFamily="2" charset="-122"/>
                          <a:ea typeface="等线" panose="02010600030101010101" pitchFamily="2" charset="-122"/>
                          <a:cs typeface="Times New Roman" panose="02020603050405020304" pitchFamily="18" charset="0"/>
                        </a:rPr>
                        <a:t>3</a:t>
                      </a:r>
                      <a:endParaRPr lang="zh-CN" alt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600" b="1" kern="100" dirty="0" err="1">
                          <a:effectLst/>
                        </a:rPr>
                        <a:t>Contrex</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200" kern="100" dirty="0">
                          <a:effectLst/>
                          <a:highlight>
                            <a:srgbClr val="00FFFF"/>
                          </a:highlight>
                        </a:rPr>
                        <a:t>468</a:t>
                      </a:r>
                      <a:endParaRPr lang="zh-CN" altLang="zh-CN" sz="1200" kern="100" dirty="0">
                        <a:effectLst/>
                        <a:highlight>
                          <a:srgbClr val="00FF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tc>
                  <a:txBody>
                    <a:bodyPr/>
                    <a:lstStyle/>
                    <a:p>
                      <a:pPr algn="ctr"/>
                      <a:r>
                        <a:rPr lang="en-US" sz="1200" kern="100" dirty="0">
                          <a:effectLst/>
                        </a:rPr>
                        <a:t>9.4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highlight>
                            <a:srgbClr val="00FFFF"/>
                          </a:highlight>
                        </a:rPr>
                        <a:t>74.5</a:t>
                      </a:r>
                      <a:endParaRPr lang="zh-CN" altLang="zh-CN" sz="1200" kern="100" dirty="0">
                        <a:effectLst/>
                        <a:highlight>
                          <a:srgbClr val="00FF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3.2</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highlight>
                            <a:srgbClr val="00FFFF"/>
                          </a:highlight>
                        </a:rPr>
                        <a:t>1121</a:t>
                      </a:r>
                      <a:endParaRPr lang="zh-CN" altLang="zh-CN" sz="1200" kern="100" dirty="0">
                        <a:effectLst/>
                        <a:highlight>
                          <a:srgbClr val="00FF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372</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a:effectLst/>
                        </a:rPr>
                        <a:t>2.7</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a:effectLst/>
                        </a:rPr>
                        <a:t>10</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sz="1200" kern="100">
                          <a:effectLst/>
                        </a:rPr>
                        <a:t>2078</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tcPr>
                </a:tc>
                <a:tc>
                  <a:txBody>
                    <a:bodyPr/>
                    <a:lstStyle/>
                    <a:p>
                      <a:pPr algn="l"/>
                      <a:r>
                        <a:rPr lang="en-US" sz="1200" kern="100" dirty="0" err="1">
                          <a:effectLst/>
                        </a:rPr>
                        <a:t>Contrexéville</a:t>
                      </a:r>
                      <a:r>
                        <a:rPr lang="en-US" sz="1200" kern="100" dirty="0">
                          <a:effectLst/>
                        </a:rPr>
                        <a:t>, France</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37373525"/>
                  </a:ext>
                </a:extLst>
              </a:tr>
              <a:tr h="311630">
                <a:tc>
                  <a:txBody>
                    <a:bodyPr/>
                    <a:lstStyle/>
                    <a:p>
                      <a:pPr algn="ctr"/>
                      <a:r>
                        <a:rPr lang="en-US" altLang="zh-CN" sz="1400" b="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alt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600" b="1" kern="100" dirty="0">
                          <a:effectLst/>
                        </a:rPr>
                        <a:t>Vittel</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200" kern="100" dirty="0">
                          <a:effectLst/>
                          <a:highlight>
                            <a:srgbClr val="00FFFF"/>
                          </a:highlight>
                        </a:rPr>
                        <a:t>240</a:t>
                      </a:r>
                      <a:endParaRPr lang="zh-CN" altLang="zh-CN" sz="1200" kern="100" dirty="0">
                        <a:effectLst/>
                        <a:highlight>
                          <a:srgbClr val="00FF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tc>
                  <a:txBody>
                    <a:bodyPr/>
                    <a:lstStyle/>
                    <a:p>
                      <a:pPr algn="ctr"/>
                      <a:r>
                        <a:rPr lang="en-US" sz="1200" kern="100">
                          <a:effectLst/>
                        </a:rPr>
                        <a:t>5.2</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42</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sz="1200" kern="100" dirty="0">
                          <a:effectLst/>
                          <a:highlight>
                            <a:srgbClr val="00FFFF"/>
                          </a:highlight>
                        </a:rPr>
                        <a:t>400</a:t>
                      </a:r>
                      <a:endParaRPr lang="zh-CN" altLang="zh-CN" sz="1200" kern="100" dirty="0">
                        <a:effectLst/>
                        <a:highlight>
                          <a:srgbClr val="00FF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384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4.4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sz="1200" kern="100">
                          <a:effectLst/>
                        </a:rPr>
                        <a:t>1084</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tcPr>
                </a:tc>
                <a:tc>
                  <a:txBody>
                    <a:bodyPr/>
                    <a:lstStyle/>
                    <a:p>
                      <a:pPr algn="l"/>
                      <a:r>
                        <a:rPr lang="en-US" sz="1200" kern="100" dirty="0">
                          <a:effectLst/>
                        </a:rPr>
                        <a:t>Vittel, France</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10658315"/>
                  </a:ext>
                </a:extLst>
              </a:tr>
              <a:tr h="311630">
                <a:tc>
                  <a:txBody>
                    <a:bodyPr/>
                    <a:lstStyle/>
                    <a:p>
                      <a:pPr algn="ctr"/>
                      <a:r>
                        <a:rPr lang="en-US" altLang="zh-CN" sz="1400" b="0" kern="100" dirty="0">
                          <a:effectLst/>
                          <a:latin typeface="等线" panose="02010600030101010101" pitchFamily="2" charset="-122"/>
                          <a:ea typeface="等线" panose="02010600030101010101" pitchFamily="2" charset="-122"/>
                          <a:cs typeface="Times New Roman" panose="02020603050405020304" pitchFamily="18" charset="0"/>
                        </a:rPr>
                        <a:t>5</a:t>
                      </a:r>
                      <a:endParaRPr lang="zh-CN" alt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600" b="1" kern="100" dirty="0">
                          <a:effectLst/>
                        </a:rPr>
                        <a:t>Evian</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200" kern="100">
                          <a:effectLst/>
                        </a:rPr>
                        <a:t>80</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tc>
                  <a:txBody>
                    <a:bodyPr/>
                    <a:lstStyle/>
                    <a:p>
                      <a:pPr algn="ctr"/>
                      <a:r>
                        <a:rPr lang="en-US" sz="1200" kern="100">
                          <a:effectLst/>
                        </a:rPr>
                        <a:t>6.5</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a:effectLst/>
                        </a:rPr>
                        <a:t>26</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a:effectLst/>
                        </a:rPr>
                        <a:t>1</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14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360</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a:effectLst/>
                        </a:rPr>
                        <a:t>3.8</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10</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sz="1200" kern="100">
                          <a:effectLst/>
                        </a:rPr>
                        <a:t>7.2</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a:effectLst/>
                        </a:rPr>
                        <a:t>345</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tcPr>
                </a:tc>
                <a:tc>
                  <a:txBody>
                    <a:bodyPr/>
                    <a:lstStyle/>
                    <a:p>
                      <a:pPr algn="l"/>
                      <a:r>
                        <a:rPr lang="fr-FR" altLang="fr-FR" sz="1200" u="none" kern="100" dirty="0">
                          <a:effectLst/>
                        </a:rPr>
                        <a:t>Évian-les-Bains</a:t>
                      </a:r>
                      <a:r>
                        <a:rPr lang="fr-FR" altLang="fr-FR" sz="1200" kern="100" dirty="0">
                          <a:effectLst/>
                        </a:rPr>
                        <a:t>, France</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84545177"/>
                  </a:ext>
                </a:extLst>
              </a:tr>
              <a:tr h="311630">
                <a:tc>
                  <a:txBody>
                    <a:bodyPr/>
                    <a:lstStyle/>
                    <a:p>
                      <a:pPr algn="ctr"/>
                      <a:r>
                        <a:rPr lang="en-US" altLang="zh-CN" sz="1400" b="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alt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solidFill>
                      <a:srgbClr val="FFFFCC"/>
                    </a:solidFill>
                  </a:tcPr>
                </a:tc>
                <a:tc>
                  <a:txBody>
                    <a:bodyPr/>
                    <a:lstStyle/>
                    <a:p>
                      <a:pPr marL="0" algn="ctr" defTabSz="914400" rtl="0" eaLnBrk="1" latinLnBrk="0" hangingPunct="1"/>
                      <a:r>
                        <a:rPr lang="en-US" sz="1600" b="1" kern="100" dirty="0" err="1">
                          <a:solidFill>
                            <a:schemeClr val="tx1"/>
                          </a:solidFill>
                          <a:effectLst/>
                          <a:latin typeface="+mn-lt"/>
                          <a:ea typeface="+mn-ea"/>
                          <a:cs typeface="+mn-cs"/>
                        </a:rPr>
                        <a:t>Valvert</a:t>
                      </a:r>
                      <a:endParaRPr lang="zh-CN" altLang="zh-CN" sz="1600" b="1" kern="100" dirty="0">
                        <a:solidFill>
                          <a:schemeClr val="tx1"/>
                        </a:solidFill>
                        <a:effectLst/>
                        <a:latin typeface="+mn-lt"/>
                        <a:ea typeface="+mn-ea"/>
                        <a:cs typeface="+mn-cs"/>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4"/>
                    </a:solidFill>
                  </a:tcPr>
                </a:tc>
                <a:tc>
                  <a:txBody>
                    <a:bodyPr/>
                    <a:lstStyle/>
                    <a:p>
                      <a:pPr algn="ctr"/>
                      <a:r>
                        <a:rPr lang="en-US" sz="1200" kern="100" dirty="0">
                          <a:effectLst/>
                        </a:rPr>
                        <a:t>67.6</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tc>
                  <a:txBody>
                    <a:bodyPr/>
                    <a:lstStyle/>
                    <a:p>
                      <a:pPr algn="ctr"/>
                      <a:r>
                        <a:rPr lang="en-US" sz="1200" kern="100" dirty="0">
                          <a:effectLst/>
                        </a:rPr>
                        <a:t>1.9</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highlight>
                            <a:srgbClr val="FF00FF"/>
                          </a:highlight>
                        </a:rPr>
                        <a:t>2</a:t>
                      </a:r>
                      <a:endParaRPr lang="zh-CN" altLang="zh-CN" sz="1200" kern="100" dirty="0">
                        <a:effectLst/>
                        <a:highlight>
                          <a:srgbClr val="FF00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rPr>
                        <a:t>1.7</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18</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204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rPr>
                        <a:t>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rPr>
                        <a:t>7.3</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sz="1200" kern="100" dirty="0">
                          <a:effectLst/>
                        </a:rPr>
                        <a:t>201</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tcPr>
                </a:tc>
                <a:tc>
                  <a:txBody>
                    <a:bodyPr/>
                    <a:lstStyle/>
                    <a:p>
                      <a:pPr algn="l"/>
                      <a:r>
                        <a:rPr lang="en-US" sz="1200" kern="100" dirty="0" err="1">
                          <a:effectLst/>
                        </a:rPr>
                        <a:t>Etalle</a:t>
                      </a:r>
                      <a:r>
                        <a:rPr lang="en-US" sz="1200" kern="100" dirty="0">
                          <a:effectLst/>
                        </a:rPr>
                        <a:t> forest</a:t>
                      </a:r>
                      <a:r>
                        <a:rPr lang="zh-CN" sz="1200" kern="100" dirty="0">
                          <a:effectLst/>
                        </a:rPr>
                        <a:t>， </a:t>
                      </a:r>
                      <a:r>
                        <a:rPr lang="en-US" altLang="zh-CN" sz="1200" kern="100" dirty="0">
                          <a:effectLst/>
                        </a:rPr>
                        <a:t>Belgium</a:t>
                      </a:r>
                      <a:endParaRPr lang="zh-CN" altLang="zh-CN" sz="12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9108122"/>
                  </a:ext>
                </a:extLst>
              </a:tr>
              <a:tr h="311630">
                <a:tc>
                  <a:txBody>
                    <a:bodyPr/>
                    <a:lstStyle/>
                    <a:p>
                      <a:pPr algn="ctr"/>
                      <a:r>
                        <a:rPr lang="en-US" altLang="zh-CN" sz="1400" b="0" kern="100" dirty="0">
                          <a:effectLst/>
                          <a:latin typeface="等线" panose="02010600030101010101" pitchFamily="2" charset="-122"/>
                          <a:ea typeface="等线" panose="02010600030101010101" pitchFamily="2" charset="-122"/>
                          <a:cs typeface="Times New Roman" panose="02020603050405020304" pitchFamily="18" charset="0"/>
                        </a:rPr>
                        <a:t>7</a:t>
                      </a:r>
                      <a:endParaRPr lang="zh-CN" alt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600" b="1" kern="100" dirty="0">
                          <a:effectLst/>
                        </a:rPr>
                        <a:t>Romy</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200" kern="100">
                          <a:effectLst/>
                        </a:rPr>
                        <a:t>104</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tc>
                  <a:txBody>
                    <a:bodyPr/>
                    <a:lstStyle/>
                    <a:p>
                      <a:pPr algn="ctr"/>
                      <a:r>
                        <a:rPr lang="en-US" sz="1200" kern="100">
                          <a:effectLst/>
                        </a:rPr>
                        <a:t>3.7</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a:effectLst/>
                        </a:rPr>
                        <a:t>3.7</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sz="1200" kern="100">
                          <a:effectLst/>
                        </a:rPr>
                        <a:t>52</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280</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&lt;2</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sz="1200" kern="100" dirty="0">
                          <a:effectLst/>
                        </a:rPr>
                        <a:t>274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tcPr>
                </a:tc>
                <a:tc>
                  <a:txBody>
                    <a:bodyPr/>
                    <a:lstStyle/>
                    <a:p>
                      <a:pPr algn="l"/>
                      <a:r>
                        <a:rPr lang="en-US" sz="1200" kern="100" dirty="0" err="1">
                          <a:effectLst/>
                        </a:rPr>
                        <a:t>Jandun</a:t>
                      </a:r>
                      <a:r>
                        <a:rPr lang="en-US" sz="1200" kern="100" dirty="0">
                          <a:effectLst/>
                        </a:rPr>
                        <a:t>, France</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84928510"/>
                  </a:ext>
                </a:extLst>
              </a:tr>
              <a:tr h="311630">
                <a:tc>
                  <a:txBody>
                    <a:bodyPr/>
                    <a:lstStyle/>
                    <a:p>
                      <a:pPr algn="ctr"/>
                      <a:r>
                        <a:rPr lang="en-US" altLang="zh-CN" sz="1400" b="0" kern="100" dirty="0">
                          <a:effectLst/>
                          <a:latin typeface="等线" panose="02010600030101010101" pitchFamily="2" charset="-122"/>
                          <a:ea typeface="等线" panose="02010600030101010101" pitchFamily="2" charset="-122"/>
                          <a:cs typeface="Times New Roman" panose="02020603050405020304" pitchFamily="18" charset="0"/>
                        </a:rPr>
                        <a:t>8</a:t>
                      </a:r>
                      <a:endParaRPr lang="zh-CN" alt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solidFill>
                      <a:srgbClr val="FFFFCC"/>
                    </a:solidFill>
                  </a:tcPr>
                </a:tc>
                <a:tc>
                  <a:txBody>
                    <a:bodyPr/>
                    <a:lstStyle/>
                    <a:p>
                      <a:pPr marL="0" algn="ctr" defTabSz="914400" rtl="0" eaLnBrk="1" latinLnBrk="0" hangingPunct="1"/>
                      <a:r>
                        <a:rPr lang="en-US" sz="1600" b="0" kern="100" dirty="0">
                          <a:ln>
                            <a:solidFill>
                              <a:sysClr val="windowText" lastClr="000000"/>
                            </a:solidFill>
                          </a:ln>
                          <a:solidFill>
                            <a:schemeClr val="tx1"/>
                          </a:solidFill>
                          <a:effectLst/>
                          <a:latin typeface="+mn-lt"/>
                          <a:ea typeface="+mn-ea"/>
                          <a:cs typeface="+mn-cs"/>
                        </a:rPr>
                        <a:t>Spa</a:t>
                      </a:r>
                      <a:endParaRPr lang="zh-CN" altLang="zh-CN" sz="1600" b="0" kern="100" dirty="0">
                        <a:ln>
                          <a:solidFill>
                            <a:sysClr val="windowText" lastClr="000000"/>
                          </a:solidFill>
                        </a:ln>
                        <a:solidFill>
                          <a:schemeClr val="tx1"/>
                        </a:solidFill>
                        <a:effectLst/>
                        <a:latin typeface="+mn-lt"/>
                        <a:ea typeface="+mn-ea"/>
                        <a:cs typeface="+mn-cs"/>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4"/>
                    </a:solidFill>
                  </a:tcPr>
                </a:tc>
                <a:tc>
                  <a:txBody>
                    <a:bodyPr/>
                    <a:lstStyle/>
                    <a:p>
                      <a:pPr algn="ctr"/>
                      <a:r>
                        <a:rPr lang="en-US" sz="1200" kern="100" dirty="0">
                          <a:effectLst/>
                          <a:highlight>
                            <a:srgbClr val="FF00FF"/>
                          </a:highlight>
                        </a:rPr>
                        <a:t>5</a:t>
                      </a:r>
                      <a:endParaRPr lang="zh-CN" altLang="zh-CN" sz="1200" kern="100" dirty="0">
                        <a:effectLst/>
                        <a:highlight>
                          <a:srgbClr val="FF00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tc>
                  <a:txBody>
                    <a:bodyPr/>
                    <a:lstStyle/>
                    <a:p>
                      <a:pPr algn="ctr"/>
                      <a:r>
                        <a:rPr lang="en-US" sz="1200" kern="100" dirty="0">
                          <a:effectLst/>
                        </a:rPr>
                        <a:t>3</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highlight>
                            <a:srgbClr val="FF00FF"/>
                          </a:highlight>
                        </a:rPr>
                        <a:t>2</a:t>
                      </a:r>
                      <a:endParaRPr lang="zh-CN" altLang="zh-CN" sz="1200" kern="100" dirty="0">
                        <a:effectLst/>
                        <a:highlight>
                          <a:srgbClr val="FF00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0.5</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highlight>
                            <a:srgbClr val="FF00FF"/>
                          </a:highlight>
                        </a:rPr>
                        <a:t>4</a:t>
                      </a:r>
                      <a:endParaRPr lang="zh-CN" altLang="zh-CN" sz="1200" kern="100" dirty="0">
                        <a:effectLst/>
                        <a:highlight>
                          <a:srgbClr val="FF00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highlight>
                            <a:srgbClr val="FF00FF"/>
                          </a:highlight>
                        </a:rPr>
                        <a:t>17</a:t>
                      </a:r>
                      <a:endParaRPr lang="zh-CN" altLang="zh-CN" sz="1200" kern="100" dirty="0">
                        <a:effectLst/>
                        <a:highlight>
                          <a:srgbClr val="FF00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a:effectLst/>
                        </a:rPr>
                        <a:t>1.5</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5</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sz="1200" kern="100" dirty="0">
                          <a:effectLst/>
                        </a:rPr>
                        <a:t>6</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38</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tcPr>
                </a:tc>
                <a:tc>
                  <a:txBody>
                    <a:bodyPr/>
                    <a:lstStyle/>
                    <a:p>
                      <a:pPr algn="l"/>
                      <a:r>
                        <a:rPr lang="fr-FR" altLang="fr-FR" sz="1200" kern="100" dirty="0">
                          <a:effectLst/>
                        </a:rPr>
                        <a:t>Reine, </a:t>
                      </a:r>
                      <a:r>
                        <a:rPr lang="en-US" sz="1200" kern="100" dirty="0">
                          <a:effectLst/>
                        </a:rPr>
                        <a:t>Belgium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45727854"/>
                  </a:ext>
                </a:extLst>
              </a:tr>
              <a:tr h="311630">
                <a:tc>
                  <a:txBody>
                    <a:bodyPr/>
                    <a:lstStyle/>
                    <a:p>
                      <a:pPr algn="ctr"/>
                      <a:r>
                        <a:rPr lang="en-US" altLang="zh-CN" sz="1400" b="0" kern="100" dirty="0">
                          <a:effectLst/>
                          <a:latin typeface="等线" panose="02010600030101010101" pitchFamily="2" charset="-122"/>
                          <a:ea typeface="等线" panose="02010600030101010101" pitchFamily="2" charset="-122"/>
                          <a:cs typeface="Times New Roman" panose="02020603050405020304" pitchFamily="18" charset="0"/>
                        </a:rPr>
                        <a:t>9</a:t>
                      </a:r>
                      <a:endParaRPr lang="zh-CN" alt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600" b="1" kern="100" dirty="0" err="1">
                          <a:effectLst/>
                        </a:rPr>
                        <a:t>Hepar</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200" kern="100" dirty="0">
                          <a:effectLst/>
                          <a:highlight>
                            <a:srgbClr val="00FFFF"/>
                          </a:highlight>
                        </a:rPr>
                        <a:t>549</a:t>
                      </a:r>
                      <a:endParaRPr lang="zh-CN" altLang="zh-CN" sz="1200" kern="100" dirty="0">
                        <a:effectLst/>
                        <a:highlight>
                          <a:srgbClr val="00FF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tc>
                  <a:txBody>
                    <a:bodyPr/>
                    <a:lstStyle/>
                    <a:p>
                      <a:pPr algn="ctr"/>
                      <a:r>
                        <a:rPr lang="en-US" sz="1200" kern="100">
                          <a:effectLst/>
                        </a:rPr>
                        <a:t>14.2</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highlight>
                            <a:srgbClr val="00FFFF"/>
                          </a:highlight>
                        </a:rPr>
                        <a:t>119</a:t>
                      </a:r>
                      <a:endParaRPr lang="zh-CN" altLang="zh-CN" sz="1200" kern="100" dirty="0">
                        <a:effectLst/>
                        <a:highlight>
                          <a:srgbClr val="00FF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sz="1200" kern="100" dirty="0">
                          <a:effectLst/>
                          <a:highlight>
                            <a:srgbClr val="00FFFF"/>
                          </a:highlight>
                        </a:rPr>
                        <a:t>1530</a:t>
                      </a:r>
                      <a:endParaRPr lang="zh-CN" altLang="zh-CN" sz="1200" kern="100" dirty="0">
                        <a:effectLst/>
                        <a:highlight>
                          <a:srgbClr val="00FFFF"/>
                        </a:highligh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a:effectLst/>
                        </a:rPr>
                        <a:t>383.7</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4.3</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altLang="zh-CN" sz="1200" kern="100" dirty="0">
                          <a:effectLst/>
                          <a:latin typeface="等线" panose="02010600030101010101" pitchFamily="2" charset="-122"/>
                          <a:ea typeface="等线" panose="02010600030101010101" pitchFamily="2" charset="-122"/>
                        </a:rPr>
                        <a:t>-</a:t>
                      </a:r>
                      <a:endParaRPr lang="zh-CN" altLang="zh-CN" sz="1200" kern="100" dirty="0">
                        <a:effectLst/>
                        <a:latin typeface="等线" panose="02010600030101010101" pitchFamily="2" charset="-122"/>
                        <a:ea typeface="等线" panose="02010600030101010101" pitchFamily="2" charset="-122"/>
                      </a:endParaRPr>
                    </a:p>
                  </a:txBody>
                  <a:tcPr marL="76840" marR="76840" marT="38420" marB="38420"/>
                </a:tc>
                <a:tc>
                  <a:txBody>
                    <a:bodyPr/>
                    <a:lstStyle/>
                    <a:p>
                      <a:pPr algn="ctr"/>
                      <a:r>
                        <a:rPr lang="en-US" sz="1200" kern="100" dirty="0">
                          <a:effectLst/>
                        </a:rPr>
                        <a:t>7.2</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2513</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tcPr>
                </a:tc>
                <a:tc>
                  <a:txBody>
                    <a:bodyPr/>
                    <a:lstStyle/>
                    <a:p>
                      <a:pPr algn="l"/>
                      <a:r>
                        <a:rPr lang="en-US" sz="1200" kern="100" dirty="0">
                          <a:effectLst/>
                        </a:rPr>
                        <a:t>Vosges, France</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68921664"/>
                  </a:ext>
                </a:extLst>
              </a:tr>
              <a:tr h="311630">
                <a:tc>
                  <a:txBody>
                    <a:bodyPr/>
                    <a:lstStyle/>
                    <a:p>
                      <a:pPr algn="ctr"/>
                      <a:r>
                        <a:rPr lang="en-US" altLang="zh-CN" sz="1400" b="0" kern="100" dirty="0">
                          <a:effectLst/>
                          <a:latin typeface="等线" panose="02010600030101010101" pitchFamily="2" charset="-122"/>
                          <a:ea typeface="等线" panose="02010600030101010101" pitchFamily="2" charset="-122"/>
                          <a:cs typeface="Times New Roman" panose="02020603050405020304" pitchFamily="18" charset="0"/>
                        </a:rPr>
                        <a:t>10</a:t>
                      </a:r>
                      <a:endParaRPr lang="zh-CN" alt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solidFill>
                      <a:srgbClr val="FFFFCC"/>
                    </a:solidFill>
                  </a:tcPr>
                </a:tc>
                <a:tc>
                  <a:txBody>
                    <a:bodyPr/>
                    <a:lstStyle/>
                    <a:p>
                      <a:pPr algn="ctr"/>
                      <a:r>
                        <a:rPr lang="en-US" sz="1600" b="1" kern="100" dirty="0" err="1">
                          <a:effectLst/>
                        </a:rPr>
                        <a:t>Chaudfontaine</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4"/>
                    </a:solidFill>
                  </a:tcPr>
                </a:tc>
                <a:tc>
                  <a:txBody>
                    <a:bodyPr/>
                    <a:lstStyle/>
                    <a:p>
                      <a:pPr algn="ctr"/>
                      <a:r>
                        <a:rPr lang="en-US" sz="1200" kern="100" dirty="0">
                          <a:effectLst/>
                        </a:rPr>
                        <a:t>65</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tc>
                  <a:txBody>
                    <a:bodyPr/>
                    <a:lstStyle/>
                    <a:p>
                      <a:pPr algn="ctr"/>
                      <a:r>
                        <a:rPr lang="en-US" sz="1200" kern="100" dirty="0">
                          <a:effectLst/>
                        </a:rPr>
                        <a:t>44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18</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2.5</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40</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305</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&lt;1</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35</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0.4</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7.6</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tc>
                <a:tc>
                  <a:txBody>
                    <a:bodyPr/>
                    <a:lstStyle/>
                    <a:p>
                      <a:pPr algn="ctr"/>
                      <a:r>
                        <a:rPr lang="en-US" sz="1200" kern="100" dirty="0">
                          <a:effectLst/>
                        </a:rPr>
                        <a:t>385</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R w="19050" cap="flat" cmpd="sng" algn="ctr">
                      <a:solidFill>
                        <a:schemeClr val="tx1"/>
                      </a:solidFill>
                      <a:prstDash val="solid"/>
                      <a:round/>
                      <a:headEnd type="none" w="med" len="med"/>
                      <a:tailEnd type="none" w="med" len="med"/>
                    </a:lnR>
                  </a:tcPr>
                </a:tc>
                <a:tc>
                  <a:txBody>
                    <a:bodyPr/>
                    <a:lstStyle/>
                    <a:p>
                      <a:pPr algn="l"/>
                      <a:r>
                        <a:rPr lang="en-US" sz="1200" kern="100" dirty="0" err="1">
                          <a:effectLst/>
                        </a:rPr>
                        <a:t>Ardenne</a:t>
                      </a:r>
                      <a:r>
                        <a:rPr lang="en-US" sz="1200" kern="100" dirty="0">
                          <a:effectLst/>
                        </a:rPr>
                        <a:t> Mountain, </a:t>
                      </a:r>
                      <a:r>
                        <a:rPr lang="en-US" sz="1200" kern="100" dirty="0" err="1">
                          <a:effectLst/>
                        </a:rPr>
                        <a:t>Belgum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840" marR="76840" marT="38420" marB="38420">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291158"/>
                  </a:ext>
                </a:extLst>
              </a:tr>
            </a:tbl>
          </a:graphicData>
        </a:graphic>
      </p:graphicFrame>
      <p:sp>
        <p:nvSpPr>
          <p:cNvPr id="9" name="Title 5">
            <a:extLst>
              <a:ext uri="{FF2B5EF4-FFF2-40B4-BE49-F238E27FC236}">
                <a16:creationId xmlns:a16="http://schemas.microsoft.com/office/drawing/2014/main" id="{41DB6AAC-AC02-4F26-B816-78B6D3AB6DBC}"/>
              </a:ext>
            </a:extLst>
          </p:cNvPr>
          <p:cNvSpPr txBox="1">
            <a:spLocks noGrp="1"/>
          </p:cNvSpPr>
          <p:nvPr>
            <p:ph type="title"/>
          </p:nvPr>
        </p:nvSpPr>
        <p:spPr>
          <a:xfrm>
            <a:off x="447472" y="586591"/>
            <a:ext cx="10906328" cy="701675"/>
          </a:xfrm>
          <a:prstGeom prst="rect">
            <a:avLst/>
          </a:prstGeom>
        </p:spPr>
        <p:txBody>
          <a:bodyPr vert="horz" lIns="91440" tIns="45720" rIns="91440" bIns="45720" numCol="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A5C3C3"/>
                </a:solidFill>
                <a:latin typeface="Aharoni" panose="02010803020104030203" pitchFamily="2" charset="-79"/>
                <a:cs typeface="Aharoni" panose="02010803020104030203" pitchFamily="2" charset="-79"/>
              </a:rPr>
              <a:t>M</a:t>
            </a:r>
            <a:r>
              <a:rPr lang="en-US" altLang="zh-CN" sz="3600" dirty="0">
                <a:solidFill>
                  <a:srgbClr val="A5C3C3"/>
                </a:solidFill>
                <a:latin typeface="Aharoni" panose="02010803020104030203" pitchFamily="2" charset="-79"/>
                <a:cs typeface="Aharoni" panose="02010803020104030203" pitchFamily="2" charset="-79"/>
              </a:rPr>
              <a:t>inerals contents and sources of the study water</a:t>
            </a:r>
            <a:endParaRPr lang="en-BE" altLang="en-BE" sz="3600" dirty="0">
              <a:solidFill>
                <a:srgbClr val="A5C3C3"/>
              </a:solidFill>
              <a:latin typeface="Aharoni" panose="02010803020104030203" pitchFamily="2" charset="-79"/>
              <a:cs typeface="Aharoni" panose="02010803020104030203" pitchFamily="2" charset="-79"/>
            </a:endParaRPr>
          </a:p>
        </p:txBody>
      </p:sp>
      <p:sp>
        <p:nvSpPr>
          <p:cNvPr id="11" name="文本框 10">
            <a:extLst>
              <a:ext uri="{FF2B5EF4-FFF2-40B4-BE49-F238E27FC236}">
                <a16:creationId xmlns:a16="http://schemas.microsoft.com/office/drawing/2014/main" id="{1E7DA436-7001-4F8B-85DB-42E57BC07830}"/>
              </a:ext>
            </a:extLst>
          </p:cNvPr>
          <p:cNvSpPr txBox="1"/>
          <p:nvPr/>
        </p:nvSpPr>
        <p:spPr>
          <a:xfrm>
            <a:off x="542366" y="1346266"/>
            <a:ext cx="6096000" cy="307777"/>
          </a:xfrm>
          <a:prstGeom prst="rect">
            <a:avLst/>
          </a:prstGeom>
          <a:noFill/>
        </p:spPr>
        <p:txBody>
          <a:bodyPr wrap="square" numCol="1">
            <a:spAutoFit/>
          </a:bodyPr>
          <a:lstStyle/>
          <a:p>
            <a:r>
              <a:rPr lang="en-US" altLang="zh-CN" sz="1400" b="0" i="0" dirty="0">
                <a:solidFill>
                  <a:srgbClr val="000000"/>
                </a:solidFill>
                <a:effectLst/>
                <a:latin typeface="Arial" panose="020B0604020202020204" pitchFamily="34" charset="0"/>
                <a:cs typeface="Arial" panose="020B0604020202020204" pitchFamily="34" charset="0"/>
              </a:rPr>
              <a:t>Table 2 – Mineral content and water sources of the studied bottled water</a:t>
            </a:r>
            <a:endParaRPr lang="zh-CN" sz="1400" dirty="0"/>
          </a:p>
        </p:txBody>
      </p:sp>
      <p:sp>
        <p:nvSpPr>
          <p:cNvPr id="13" name="灯片编号占位符 12">
            <a:extLst>
              <a:ext uri="{FF2B5EF4-FFF2-40B4-BE49-F238E27FC236}">
                <a16:creationId xmlns:a16="http://schemas.microsoft.com/office/drawing/2014/main" id="{A7342F64-A245-4DFD-A9D9-F435C24BEC81}"/>
              </a:ext>
            </a:extLst>
          </p:cNvPr>
          <p:cNvSpPr>
            <a:spLocks noGrp="1"/>
          </p:cNvSpPr>
          <p:nvPr>
            <p:ph type="sldNum" sz="quarter" idx="12"/>
          </p:nvPr>
        </p:nvSpPr>
        <p:spPr/>
        <p:txBody>
          <a:bodyPr numCol="1"/>
          <a:lstStyle/>
          <a:p>
            <a:fld id="{27065323-F441-4814-A85D-EDA3A478EE0A}" type="slidenum">
              <a:rPr lang="en-BE" altLang="en-BE" smtClean="0"/>
              <a:t>6</a:t>
            </a:fld>
            <a:endParaRPr lang="en-BE" altLang="en-BE" dirty="0"/>
          </a:p>
        </p:txBody>
      </p:sp>
      <p:sp>
        <p:nvSpPr>
          <p:cNvPr id="6" name="文本框 5">
            <a:extLst>
              <a:ext uri="{FF2B5EF4-FFF2-40B4-BE49-F238E27FC236}">
                <a16:creationId xmlns:a16="http://schemas.microsoft.com/office/drawing/2014/main" id="{F2553F86-1B5A-4D32-AE46-8CEADB1AE2F2}"/>
              </a:ext>
            </a:extLst>
          </p:cNvPr>
          <p:cNvSpPr txBox="1"/>
          <p:nvPr/>
        </p:nvSpPr>
        <p:spPr>
          <a:xfrm>
            <a:off x="542366" y="5909771"/>
            <a:ext cx="6528094" cy="723275"/>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wrap="square" numCol="1">
            <a:spAutoFit/>
          </a:bodyPr>
          <a:lstStyle/>
          <a:p>
            <a:pPr marL="285750" indent="-285750">
              <a:spcAft>
                <a:spcPts val="600"/>
              </a:spcAft>
              <a:buFont typeface="Arial" panose="020B0604020202020204" pitchFamily="34" charset="0"/>
              <a:buChar char="•"/>
            </a:pPr>
            <a:r>
              <a:rPr lang="en-US" altLang="zh-CN" b="1" dirty="0">
                <a:solidFill>
                  <a:schemeClr val="tx1">
                    <a:lumMod val="65000"/>
                    <a:lumOff val="35000"/>
                  </a:schemeClr>
                </a:solidFill>
                <a:latin typeface="Arial" panose="020B0604020202020204" pitchFamily="34" charset="0"/>
                <a:cs typeface="Arial" panose="020B0604020202020204" pitchFamily="34" charset="0"/>
              </a:rPr>
              <a:t>Classification methods for studied mineral water: </a:t>
            </a:r>
          </a:p>
          <a:p>
            <a:pPr>
              <a:spcAft>
                <a:spcPts val="600"/>
              </a:spcAft>
            </a:pPr>
            <a:r>
              <a:rPr lang="en-US" altLang="zh-CN" dirty="0">
                <a:solidFill>
                  <a:srgbClr val="2D3B45"/>
                </a:solidFill>
                <a:latin typeface="Arial" panose="020B0604020202020204" pitchFamily="34" charset="0"/>
                <a:ea typeface="等线" panose="02010600030101010101" pitchFamily="2" charset="-122"/>
              </a:rPr>
              <a:t>a)</a:t>
            </a:r>
            <a:r>
              <a:rPr lang="en-US" altLang="zh-CN" sz="1800" dirty="0">
                <a:solidFill>
                  <a:srgbClr val="2D3B45"/>
                </a:solidFill>
                <a:effectLst/>
                <a:latin typeface="Arial" panose="020B0604020202020204" pitchFamily="34" charset="0"/>
                <a:ea typeface="等线" panose="02010600030101010101" pitchFamily="2" charset="-122"/>
              </a:rPr>
              <a:t> residual at 180</a:t>
            </a:r>
            <a:r>
              <a:rPr lang="zh-CN" altLang="zh-CN" sz="1800" dirty="0">
                <a:solidFill>
                  <a:srgbClr val="2D3B45"/>
                </a:solidFill>
                <a:effectLst/>
                <a:ea typeface="宋体" panose="02010600030101010101" pitchFamily="2" charset="-122"/>
                <a:cs typeface="宋体" panose="02010600030101010101" pitchFamily="2" charset="-122"/>
              </a:rPr>
              <a:t>℃</a:t>
            </a:r>
            <a:r>
              <a:rPr lang="en-US" altLang="zh-CN" sz="1800" dirty="0">
                <a:solidFill>
                  <a:srgbClr val="2D3B45"/>
                </a:solidFill>
                <a:effectLst/>
                <a:latin typeface="Arial" panose="020B0604020202020204" pitchFamily="34" charset="0"/>
                <a:ea typeface="等线" panose="02010600030101010101" pitchFamily="2" charset="-122"/>
              </a:rPr>
              <a:t>  b) pH  c) chemical composition</a:t>
            </a:r>
            <a:endParaRPr lang="zh-CN"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0119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dirty="0">
              <a:solidFill>
                <a:prstClr val="white"/>
              </a:solidFill>
              <a:latin typeface="Meiryo"/>
            </a:endParaRPr>
          </a:p>
        </p:txBody>
      </p:sp>
      <p:sp>
        <p:nvSpPr>
          <p:cNvPr id="25" name="Freeform: Shape 24">
            <a:extLst>
              <a:ext uri="{FF2B5EF4-FFF2-40B4-BE49-F238E27FC236}">
                <a16:creationId xmlns:a16="http://schemas.microsoft.com/office/drawing/2014/main" id="{CC0388A8-3200-42F9-A84D-3F5F72381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30603" y="0"/>
            <a:ext cx="2518577" cy="6858000"/>
          </a:xfrm>
          <a:custGeom>
            <a:avLst/>
            <a:gdLst>
              <a:gd name="connsiteX0" fmla="*/ 895554 w 2518577"/>
              <a:gd name="connsiteY0" fmla="*/ 0 h 6858000"/>
              <a:gd name="connsiteX1" fmla="*/ 870330 w 2518577"/>
              <a:gd name="connsiteY1" fmla="*/ 0 h 6858000"/>
              <a:gd name="connsiteX2" fmla="*/ 892454 w 2518577"/>
              <a:gd name="connsiteY2" fmla="*/ 14997 h 6858000"/>
              <a:gd name="connsiteX3" fmla="*/ 2493353 w 2518577"/>
              <a:gd name="connsiteY3" fmla="*/ 3621656 h 6858000"/>
              <a:gd name="connsiteX4" fmla="*/ 619003 w 2518577"/>
              <a:gd name="connsiteY4" fmla="*/ 6374814 h 6858000"/>
              <a:gd name="connsiteX5" fmla="*/ 102355 w 2518577"/>
              <a:gd name="connsiteY5" fmla="*/ 6780599 h 6858000"/>
              <a:gd name="connsiteX6" fmla="*/ 0 w 2518577"/>
              <a:gd name="connsiteY6" fmla="*/ 6851489 h 6858000"/>
              <a:gd name="connsiteX7" fmla="*/ 0 w 2518577"/>
              <a:gd name="connsiteY7" fmla="*/ 6858000 h 6858000"/>
              <a:gd name="connsiteX8" fmla="*/ 15823 w 2518577"/>
              <a:gd name="connsiteY8" fmla="*/ 6858000 h 6858000"/>
              <a:gd name="connsiteX9" fmla="*/ 127579 w 2518577"/>
              <a:gd name="connsiteY9" fmla="*/ 6780599 h 6858000"/>
              <a:gd name="connsiteX10" fmla="*/ 644227 w 2518577"/>
              <a:gd name="connsiteY10" fmla="*/ 6374814 h 6858000"/>
              <a:gd name="connsiteX11" fmla="*/ 2518577 w 2518577"/>
              <a:gd name="connsiteY11" fmla="*/ 3621656 h 6858000"/>
              <a:gd name="connsiteX12" fmla="*/ 917678 w 2518577"/>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8577" h="6858000">
                <a:moveTo>
                  <a:pt x="895554" y="0"/>
                </a:moveTo>
                <a:lnTo>
                  <a:pt x="870330" y="0"/>
                </a:lnTo>
                <a:lnTo>
                  <a:pt x="892454" y="14997"/>
                </a:lnTo>
                <a:cubicBezTo>
                  <a:pt x="1919617" y="754641"/>
                  <a:pt x="2493353" y="2093192"/>
                  <a:pt x="2493353" y="3621656"/>
                </a:cubicBezTo>
                <a:cubicBezTo>
                  <a:pt x="2493353" y="4969131"/>
                  <a:pt x="1564628" y="5602839"/>
                  <a:pt x="619003" y="6374814"/>
                </a:cubicBezTo>
                <a:cubicBezTo>
                  <a:pt x="446800" y="6515397"/>
                  <a:pt x="276173" y="6653108"/>
                  <a:pt x="102355" y="6780599"/>
                </a:cubicBezTo>
                <a:lnTo>
                  <a:pt x="0" y="6851489"/>
                </a:lnTo>
                <a:lnTo>
                  <a:pt x="0" y="6858000"/>
                </a:lnTo>
                <a:lnTo>
                  <a:pt x="15823" y="6858000"/>
                </a:lnTo>
                <a:lnTo>
                  <a:pt x="127579" y="6780599"/>
                </a:lnTo>
                <a:cubicBezTo>
                  <a:pt x="301397" y="6653108"/>
                  <a:pt x="472024" y="6515397"/>
                  <a:pt x="644227" y="6374814"/>
                </a:cubicBezTo>
                <a:cubicBezTo>
                  <a:pt x="1589852" y="5602839"/>
                  <a:pt x="2518577" y="4969131"/>
                  <a:pt x="2518577" y="3621656"/>
                </a:cubicBezTo>
                <a:cubicBezTo>
                  <a:pt x="2518577" y="2093192"/>
                  <a:pt x="1944841" y="754641"/>
                  <a:pt x="9176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US" dirty="0"/>
          </a:p>
        </p:txBody>
      </p:sp>
      <p:sp>
        <p:nvSpPr>
          <p:cNvPr id="27" name="Freeform: Shape 26">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en-US" dirty="0"/>
          </a:p>
        </p:txBody>
      </p:sp>
      <p:sp>
        <p:nvSpPr>
          <p:cNvPr id="29" name="Freeform: Shape 28">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3000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marL="0" marR="0" lvl="0" indent="0" algn="ctr" defTabSz="457200" rtl="0" eaLnBrk="1"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Title 4">
            <a:extLst>
              <a:ext uri="{FF2B5EF4-FFF2-40B4-BE49-F238E27FC236}">
                <a16:creationId xmlns:a16="http://schemas.microsoft.com/office/drawing/2014/main" id="{7A80FA6A-501A-4A1B-A79A-5F49C3DC6C1B}"/>
              </a:ext>
            </a:extLst>
          </p:cNvPr>
          <p:cNvSpPr>
            <a:spLocks noGrp="1"/>
          </p:cNvSpPr>
          <p:nvPr>
            <p:ph type="title"/>
          </p:nvPr>
        </p:nvSpPr>
        <p:spPr>
          <a:xfrm>
            <a:off x="7146267" y="573741"/>
            <a:ext cx="5059953" cy="1241023"/>
          </a:xfrm>
          <a:solidFill>
            <a:schemeClr val="accent4">
              <a:lumMod val="20000"/>
              <a:lumOff val="80000"/>
            </a:schemeClr>
          </a:solidFill>
        </p:spPr>
        <p:txBody>
          <a:bodyPr numCol="1" anchor="b">
            <a:noAutofit/>
          </a:bodyPr>
          <a:lstStyle/>
          <a:p>
            <a:r>
              <a:rPr lang="en-US" sz="3600" dirty="0">
                <a:solidFill>
                  <a:srgbClr val="A5C3C3"/>
                </a:solidFill>
                <a:latin typeface="Aharoni" panose="02010803020104030203" pitchFamily="2" charset="-79"/>
                <a:cs typeface="Aharoni" panose="02010803020104030203" pitchFamily="2" charset="-79"/>
              </a:rPr>
              <a:t>Source distribution of studied bottled water</a:t>
            </a:r>
            <a:endParaRPr lang="en-BE" altLang="en-BE" sz="3600" dirty="0">
              <a:solidFill>
                <a:srgbClr val="A5C3C3"/>
              </a:solidFill>
              <a:latin typeface="Aharoni" panose="02010803020104030203" pitchFamily="2" charset="-79"/>
              <a:cs typeface="Aharoni" panose="02010803020104030203" pitchFamily="2" charset="-79"/>
            </a:endParaRPr>
          </a:p>
        </p:txBody>
      </p:sp>
      <p:sp>
        <p:nvSpPr>
          <p:cNvPr id="11" name="Content Placeholder 10">
            <a:extLst>
              <a:ext uri="{FF2B5EF4-FFF2-40B4-BE49-F238E27FC236}">
                <a16:creationId xmlns:a16="http://schemas.microsoft.com/office/drawing/2014/main" id="{A6ADAB37-1F38-4818-8A64-7C7A4A3EE6E2}"/>
              </a:ext>
            </a:extLst>
          </p:cNvPr>
          <p:cNvSpPr>
            <a:spLocks noGrp="1"/>
          </p:cNvSpPr>
          <p:nvPr>
            <p:ph idx="1"/>
          </p:nvPr>
        </p:nvSpPr>
        <p:spPr>
          <a:xfrm>
            <a:off x="6124125" y="2135295"/>
            <a:ext cx="6067570" cy="790785"/>
          </a:xfrm>
        </p:spPr>
        <p:txBody>
          <a:bodyPr numCol="1">
            <a:normAutofit/>
          </a:bodyPr>
          <a:lstStyle/>
          <a:p>
            <a:r>
              <a:rPr lang="en-US" sz="2000" dirty="0">
                <a:latin typeface="Arial" panose="020B0604020202020204" pitchFamily="34" charset="0"/>
                <a:cs typeface="Arial" panose="020B0604020202020204" pitchFamily="34" charset="0"/>
              </a:rPr>
              <a:t>10 samples, 10 brands, 2 countries</a:t>
            </a:r>
          </a:p>
          <a:p>
            <a:r>
              <a:rPr lang="en-US" sz="2000" dirty="0">
                <a:latin typeface="Arial" panose="020B0604020202020204" pitchFamily="34" charset="0"/>
                <a:cs typeface="Arial" panose="020B0604020202020204" pitchFamily="34" charset="0"/>
              </a:rPr>
              <a:t>Mainly 4 regions</a:t>
            </a:r>
          </a:p>
          <a:p>
            <a:pPr marL="457200" indent="-457200">
              <a:buAutoNum type="arabicParenR"/>
            </a:pPr>
            <a:endParaRPr lang="en-US" sz="2000" dirty="0"/>
          </a:p>
        </p:txBody>
      </p:sp>
      <p:pic>
        <p:nvPicPr>
          <p:cNvPr id="12" name="图片 11">
            <a:extLst>
              <a:ext uri="{FF2B5EF4-FFF2-40B4-BE49-F238E27FC236}">
                <a16:creationId xmlns:a16="http://schemas.microsoft.com/office/drawing/2014/main" id="{0F6E303C-1CF7-48BF-99BF-75E1498DBBF2}"/>
              </a:ext>
            </a:extLst>
          </p:cNvPr>
          <p:cNvPicPr>
            <a:picLocks noChangeAspect="1"/>
          </p:cNvPicPr>
          <p:nvPr/>
        </p:nvPicPr>
        <p:blipFill>
          <a:blip r:embed="rId2"/>
          <a:stretch>
            <a:fillRect/>
          </a:stretch>
        </p:blipFill>
        <p:spPr>
          <a:xfrm>
            <a:off x="44791" y="612104"/>
            <a:ext cx="6034848" cy="5744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灯片编号占位符 18">
            <a:extLst>
              <a:ext uri="{FF2B5EF4-FFF2-40B4-BE49-F238E27FC236}">
                <a16:creationId xmlns:a16="http://schemas.microsoft.com/office/drawing/2014/main" id="{2DFA714A-39A0-4B7C-BF2C-D95151088EE7}"/>
              </a:ext>
            </a:extLst>
          </p:cNvPr>
          <p:cNvSpPr>
            <a:spLocks noGrp="1"/>
          </p:cNvSpPr>
          <p:nvPr>
            <p:ph type="sldNum" sz="quarter" idx="12"/>
          </p:nvPr>
        </p:nvSpPr>
        <p:spPr/>
        <p:txBody>
          <a:bodyPr numCol="1"/>
          <a:lstStyle/>
          <a:p>
            <a:fld id="{27065323-F441-4814-A85D-EDA3A478EE0A}" type="slidenum">
              <a:rPr lang="en-BE" altLang="en-BE" smtClean="0"/>
              <a:t>7</a:t>
            </a:fld>
            <a:endParaRPr lang="en-BE" altLang="en-BE"/>
          </a:p>
        </p:txBody>
      </p:sp>
      <p:graphicFrame>
        <p:nvGraphicFramePr>
          <p:cNvPr id="10" name="图表 9">
            <a:extLst>
              <a:ext uri="{FF2B5EF4-FFF2-40B4-BE49-F238E27FC236}">
                <a16:creationId xmlns:a16="http://schemas.microsoft.com/office/drawing/2014/main" id="{CEDCCF16-89BD-4D09-8EC6-D0CEE14312C4}"/>
              </a:ext>
            </a:extLst>
          </p:cNvPr>
          <p:cNvGraphicFramePr>
            <a:graphicFrameLocks/>
          </p:cNvGraphicFramePr>
          <p:nvPr>
            <p:extLst>
              <p:ext uri="{D42A27DB-BD31-4B8C-83A1-F6EECF244321}">
                <p14:modId xmlns:p14="http://schemas.microsoft.com/office/powerpoint/2010/main" val="1709550883"/>
              </p:ext>
            </p:extLst>
          </p:nvPr>
        </p:nvGraphicFramePr>
        <p:xfrm>
          <a:off x="9084118" y="4136200"/>
          <a:ext cx="315468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椭圆 1">
            <a:extLst>
              <a:ext uri="{FF2B5EF4-FFF2-40B4-BE49-F238E27FC236}">
                <a16:creationId xmlns:a16="http://schemas.microsoft.com/office/drawing/2014/main" id="{3910BBB7-579D-4683-ABFB-3507F52FF571}"/>
              </a:ext>
            </a:extLst>
          </p:cNvPr>
          <p:cNvSpPr/>
          <p:nvPr/>
        </p:nvSpPr>
        <p:spPr>
          <a:xfrm>
            <a:off x="2833905" y="501650"/>
            <a:ext cx="2387600" cy="94488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4999A118-0199-4609-8E32-5AD7B3026730}"/>
              </a:ext>
            </a:extLst>
          </p:cNvPr>
          <p:cNvSpPr txBox="1"/>
          <p:nvPr/>
        </p:nvSpPr>
        <p:spPr>
          <a:xfrm>
            <a:off x="6124125" y="2952683"/>
            <a:ext cx="6141720" cy="369332"/>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1) </a:t>
            </a:r>
            <a:r>
              <a:rPr lang="en-US" altLang="zh-CN" sz="1800" b="1" dirty="0">
                <a:solidFill>
                  <a:srgbClr val="C00000"/>
                </a:solidFill>
                <a:latin typeface="Arial" panose="020B0604020202020204" pitchFamily="34" charset="0"/>
                <a:cs typeface="Arial" panose="020B0604020202020204" pitchFamily="34" charset="0"/>
              </a:rPr>
              <a:t>Vosges (France):</a:t>
            </a:r>
            <a:r>
              <a:rPr lang="en-US" altLang="zh-CN" sz="1800" dirty="0">
                <a:solidFill>
                  <a:srgbClr val="C00000"/>
                </a:solidFill>
                <a:latin typeface="Arial" panose="020B0604020202020204" pitchFamily="34" charset="0"/>
                <a:cs typeface="Arial" panose="020B0604020202020204" pitchFamily="34" charset="0"/>
              </a:rPr>
              <a:t> </a:t>
            </a:r>
            <a:r>
              <a:rPr lang="en-US" altLang="zh-CN" sz="1800" dirty="0" err="1">
                <a:latin typeface="Arial" panose="020B0604020202020204" pitchFamily="34" charset="0"/>
                <a:cs typeface="Arial" panose="020B0604020202020204" pitchFamily="34" charset="0"/>
              </a:rPr>
              <a:t>Hepar</a:t>
            </a:r>
            <a:r>
              <a:rPr lang="en-US" altLang="zh-CN" sz="1800" dirty="0">
                <a:latin typeface="Arial" panose="020B0604020202020204" pitchFamily="34" charset="0"/>
                <a:cs typeface="Arial" panose="020B0604020202020204" pitchFamily="34" charset="0"/>
              </a:rPr>
              <a:t>, </a:t>
            </a:r>
            <a:r>
              <a:rPr lang="en-US" altLang="zh-CN" sz="1800" dirty="0" err="1">
                <a:latin typeface="Arial" panose="020B0604020202020204" pitchFamily="34" charset="0"/>
                <a:cs typeface="Arial" panose="020B0604020202020204" pitchFamily="34" charset="0"/>
              </a:rPr>
              <a:t>Contex</a:t>
            </a:r>
            <a:r>
              <a:rPr lang="en-US" altLang="zh-CN" sz="1800" dirty="0">
                <a:latin typeface="Arial" panose="020B0604020202020204" pitchFamily="34" charset="0"/>
                <a:cs typeface="Arial" panose="020B0604020202020204" pitchFamily="34" charset="0"/>
              </a:rPr>
              <a:t>, Vittel</a:t>
            </a:r>
          </a:p>
        </p:txBody>
      </p:sp>
      <p:sp>
        <p:nvSpPr>
          <p:cNvPr id="15" name="文本框 14">
            <a:extLst>
              <a:ext uri="{FF2B5EF4-FFF2-40B4-BE49-F238E27FC236}">
                <a16:creationId xmlns:a16="http://schemas.microsoft.com/office/drawing/2014/main" id="{C5635C43-00D7-4D0C-A2D7-46366C516FF9}"/>
              </a:ext>
            </a:extLst>
          </p:cNvPr>
          <p:cNvSpPr txBox="1"/>
          <p:nvPr/>
        </p:nvSpPr>
        <p:spPr>
          <a:xfrm>
            <a:off x="6124125" y="3338827"/>
            <a:ext cx="6141720" cy="369332"/>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2) </a:t>
            </a:r>
            <a:r>
              <a:rPr lang="en-US" altLang="zh-CN" sz="1800" b="1" dirty="0">
                <a:solidFill>
                  <a:srgbClr val="FFC000"/>
                </a:solidFill>
                <a:latin typeface="Arial" panose="020B0604020202020204" pitchFamily="34" charset="0"/>
                <a:cs typeface="Arial" panose="020B0604020202020204" pitchFamily="34" charset="0"/>
              </a:rPr>
              <a:t>Pyrenees (France): </a:t>
            </a:r>
            <a:r>
              <a:rPr lang="en-US" altLang="zh-CN" sz="1800" dirty="0">
                <a:latin typeface="Arial" panose="020B0604020202020204" pitchFamily="34" charset="0"/>
                <a:cs typeface="Arial" panose="020B0604020202020204" pitchFamily="34" charset="0"/>
              </a:rPr>
              <a:t>OGEU, </a:t>
            </a:r>
            <a:r>
              <a:rPr lang="en-US" altLang="zh-CN" sz="1800" dirty="0" err="1">
                <a:latin typeface="Arial" panose="020B0604020202020204" pitchFamily="34" charset="0"/>
                <a:cs typeface="Arial" panose="020B0604020202020204" pitchFamily="34" charset="0"/>
              </a:rPr>
              <a:t>Montclam</a:t>
            </a:r>
            <a:endParaRPr lang="en-US" altLang="zh-CN" sz="18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B97909D-B447-4A4C-9D3D-B1BBAFD63797}"/>
              </a:ext>
            </a:extLst>
          </p:cNvPr>
          <p:cNvSpPr txBox="1"/>
          <p:nvPr/>
        </p:nvSpPr>
        <p:spPr>
          <a:xfrm>
            <a:off x="6124125" y="3707485"/>
            <a:ext cx="6141720"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3) </a:t>
            </a:r>
            <a:r>
              <a:rPr lang="en-US" altLang="zh-CN" sz="1800" b="1" dirty="0">
                <a:solidFill>
                  <a:srgbClr val="00B050"/>
                </a:solidFill>
                <a:latin typeface="Arial" panose="020B0604020202020204" pitchFamily="34" charset="0"/>
                <a:cs typeface="Arial" panose="020B0604020202020204" pitchFamily="34" charset="0"/>
              </a:rPr>
              <a:t>Evian-les-Bains (France): </a:t>
            </a:r>
            <a:r>
              <a:rPr lang="en-US" altLang="zh-CN" sz="1800" dirty="0">
                <a:latin typeface="Arial" panose="020B0604020202020204" pitchFamily="34" charset="0"/>
                <a:cs typeface="Arial" panose="020B0604020202020204" pitchFamily="34" charset="0"/>
              </a:rPr>
              <a:t>Evian</a:t>
            </a:r>
          </a:p>
        </p:txBody>
      </p:sp>
      <p:sp>
        <p:nvSpPr>
          <p:cNvPr id="20" name="文本框 19">
            <a:extLst>
              <a:ext uri="{FF2B5EF4-FFF2-40B4-BE49-F238E27FC236}">
                <a16:creationId xmlns:a16="http://schemas.microsoft.com/office/drawing/2014/main" id="{595A128A-F563-4F4D-A144-93778A9D9769}"/>
              </a:ext>
            </a:extLst>
          </p:cNvPr>
          <p:cNvSpPr txBox="1"/>
          <p:nvPr/>
        </p:nvSpPr>
        <p:spPr>
          <a:xfrm>
            <a:off x="6124125" y="4085785"/>
            <a:ext cx="6141720" cy="646331"/>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4) </a:t>
            </a:r>
            <a:r>
              <a:rPr lang="en-US" altLang="zh-CN" sz="1800" b="1" dirty="0">
                <a:solidFill>
                  <a:srgbClr val="00B0F0"/>
                </a:solidFill>
                <a:latin typeface="Arial" panose="020B0604020202020204" pitchFamily="34" charset="0"/>
                <a:cs typeface="Arial" panose="020B0604020202020204" pitchFamily="34" charset="0"/>
              </a:rPr>
              <a:t>French-Belgian border: </a:t>
            </a:r>
            <a:r>
              <a:rPr lang="en-US" altLang="zh-CN" sz="1800" dirty="0" err="1">
                <a:latin typeface="Arial" panose="020B0604020202020204" pitchFamily="34" charset="0"/>
                <a:cs typeface="Arial" panose="020B0604020202020204" pitchFamily="34" charset="0"/>
              </a:rPr>
              <a:t>Chaudfontaine</a:t>
            </a:r>
            <a:r>
              <a:rPr lang="en-US" altLang="zh-CN" sz="1800" dirty="0">
                <a:latin typeface="Arial" panose="020B0604020202020204" pitchFamily="34" charset="0"/>
                <a:cs typeface="Arial" panose="020B0604020202020204" pitchFamily="34" charset="0"/>
              </a:rPr>
              <a:t>, Spa, Romy, </a:t>
            </a:r>
            <a:r>
              <a:rPr lang="en-US" altLang="zh-CN" sz="1800" dirty="0" err="1">
                <a:latin typeface="Arial" panose="020B0604020202020204" pitchFamily="34" charset="0"/>
                <a:cs typeface="Arial" panose="020B0604020202020204" pitchFamily="34" charset="0"/>
              </a:rPr>
              <a:t>Valvert</a:t>
            </a:r>
            <a:endParaRPr lang="en-US" altLang="zh-CN" sz="1800" dirty="0">
              <a:latin typeface="Arial" panose="020B0604020202020204" pitchFamily="34" charset="0"/>
              <a:cs typeface="Arial" panose="020B0604020202020204" pitchFamily="34" charset="0"/>
            </a:endParaRPr>
          </a:p>
        </p:txBody>
      </p:sp>
      <p:sp>
        <p:nvSpPr>
          <p:cNvPr id="21" name="椭圆 20">
            <a:extLst>
              <a:ext uri="{FF2B5EF4-FFF2-40B4-BE49-F238E27FC236}">
                <a16:creationId xmlns:a16="http://schemas.microsoft.com/office/drawing/2014/main" id="{F00D30D9-247E-401B-98E0-8B4453F15FDE}"/>
              </a:ext>
            </a:extLst>
          </p:cNvPr>
          <p:cNvSpPr/>
          <p:nvPr/>
        </p:nvSpPr>
        <p:spPr>
          <a:xfrm>
            <a:off x="3620962" y="1539834"/>
            <a:ext cx="2017621" cy="927730"/>
          </a:xfrm>
          <a:prstGeom prst="ellipse">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66F0E072-711A-443B-938C-B929C1937FDA}"/>
              </a:ext>
            </a:extLst>
          </p:cNvPr>
          <p:cNvSpPr/>
          <p:nvPr/>
        </p:nvSpPr>
        <p:spPr>
          <a:xfrm>
            <a:off x="4336903" y="2724602"/>
            <a:ext cx="956457" cy="704398"/>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A618FF56-57BA-4970-8650-64E361D9DE0E}"/>
              </a:ext>
            </a:extLst>
          </p:cNvPr>
          <p:cNvSpPr/>
          <p:nvPr/>
        </p:nvSpPr>
        <p:spPr>
          <a:xfrm>
            <a:off x="564300" y="5189855"/>
            <a:ext cx="2387600" cy="944880"/>
          </a:xfrm>
          <a:prstGeom prst="ellipse">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pic>
        <p:nvPicPr>
          <p:cNvPr id="26" name="图片 25">
            <a:extLst>
              <a:ext uri="{FF2B5EF4-FFF2-40B4-BE49-F238E27FC236}">
                <a16:creationId xmlns:a16="http://schemas.microsoft.com/office/drawing/2014/main" id="{5ED9B93B-BD42-45FA-BFD6-65E30E1FC50D}"/>
              </a:ext>
            </a:extLst>
          </p:cNvPr>
          <p:cNvPicPr>
            <a:picLocks noChangeAspect="1"/>
          </p:cNvPicPr>
          <p:nvPr/>
        </p:nvPicPr>
        <p:blipFill>
          <a:blip r:embed="rId4"/>
          <a:stretch>
            <a:fillRect/>
          </a:stretch>
        </p:blipFill>
        <p:spPr>
          <a:xfrm>
            <a:off x="5380050" y="5480034"/>
            <a:ext cx="690170" cy="874411"/>
          </a:xfrm>
          <a:prstGeom prst="rect">
            <a:avLst/>
          </a:prstGeom>
        </p:spPr>
      </p:pic>
    </p:spTree>
    <p:extLst>
      <p:ext uri="{BB962C8B-B14F-4D97-AF65-F5344CB8AC3E}">
        <p14:creationId xmlns:p14="http://schemas.microsoft.com/office/powerpoint/2010/main" val="176927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build="p"/>
      <p:bldP spid="15" grpId="0"/>
      <p:bldP spid="17" grpId="0"/>
      <p:bldP spid="20" grpId="0"/>
      <p:bldP spid="21" grpId="0" animBg="1"/>
      <p:bldP spid="22"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7398-3896-48E2-965D-57785C3FCAAA}"/>
              </a:ext>
            </a:extLst>
          </p:cNvPr>
          <p:cNvSpPr>
            <a:spLocks noGrp="1"/>
          </p:cNvSpPr>
          <p:nvPr>
            <p:ph type="title"/>
          </p:nvPr>
        </p:nvSpPr>
        <p:spPr>
          <a:xfrm>
            <a:off x="244607" y="427300"/>
            <a:ext cx="11702786" cy="1325563"/>
          </a:xfrm>
        </p:spPr>
        <p:txBody>
          <a:bodyPr numCol="1">
            <a:normAutofit/>
          </a:bodyPr>
          <a:lstStyle/>
          <a:p>
            <a:r>
              <a:rPr lang="en-US" sz="3600" dirty="0">
                <a:solidFill>
                  <a:srgbClr val="A5C3C3"/>
                </a:solidFill>
                <a:latin typeface="Aharoni" panose="02010803020104030203" pitchFamily="2" charset="-79"/>
                <a:cs typeface="Aharoni" panose="02010803020104030203" pitchFamily="2" charset="-79"/>
              </a:rPr>
              <a:t>The types of rocks that make up different geology</a:t>
            </a:r>
            <a:endParaRPr lang="en-BE" altLang="en-BE" sz="3600" dirty="0">
              <a:solidFill>
                <a:srgbClr val="A5C3C3"/>
              </a:solidFill>
              <a:latin typeface="Aharoni" panose="02010803020104030203" pitchFamily="2" charset="-79"/>
              <a:cs typeface="Aharoni" panose="02010803020104030203" pitchFamily="2" charset="-79"/>
            </a:endParaRPr>
          </a:p>
        </p:txBody>
      </p:sp>
      <p:sp>
        <p:nvSpPr>
          <p:cNvPr id="32" name="灯片编号占位符 31">
            <a:extLst>
              <a:ext uri="{FF2B5EF4-FFF2-40B4-BE49-F238E27FC236}">
                <a16:creationId xmlns:a16="http://schemas.microsoft.com/office/drawing/2014/main" id="{7826AD11-90BC-43F9-8140-55EB3F9EB7A1}"/>
              </a:ext>
            </a:extLst>
          </p:cNvPr>
          <p:cNvSpPr>
            <a:spLocks noGrp="1"/>
          </p:cNvSpPr>
          <p:nvPr>
            <p:ph type="sldNum" sz="quarter" idx="12"/>
          </p:nvPr>
        </p:nvSpPr>
        <p:spPr/>
        <p:txBody>
          <a:bodyPr numCol="1"/>
          <a:lstStyle/>
          <a:p>
            <a:fld id="{27065323-F441-4814-A85D-EDA3A478EE0A}" type="slidenum">
              <a:rPr lang="en-BE" altLang="en-BE" smtClean="0"/>
              <a:t>8</a:t>
            </a:fld>
            <a:endParaRPr lang="en-BE" altLang="en-BE" dirty="0"/>
          </a:p>
        </p:txBody>
      </p:sp>
      <p:graphicFrame>
        <p:nvGraphicFramePr>
          <p:cNvPr id="25" name="图示 24">
            <a:extLst>
              <a:ext uri="{FF2B5EF4-FFF2-40B4-BE49-F238E27FC236}">
                <a16:creationId xmlns:a16="http://schemas.microsoft.com/office/drawing/2014/main" id="{54E82BF6-B748-4BAC-A542-2BC225E8B7D4}"/>
              </a:ext>
            </a:extLst>
          </p:cNvPr>
          <p:cNvGraphicFramePr/>
          <p:nvPr>
            <p:extLst>
              <p:ext uri="{D42A27DB-BD31-4B8C-83A1-F6EECF244321}">
                <p14:modId xmlns:p14="http://schemas.microsoft.com/office/powerpoint/2010/main" val="718033265"/>
              </p:ext>
            </p:extLst>
          </p:nvPr>
        </p:nvGraphicFramePr>
        <p:xfrm>
          <a:off x="244607" y="1320800"/>
          <a:ext cx="5511800" cy="4547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Content Placeholder 2">
            <a:extLst>
              <a:ext uri="{FF2B5EF4-FFF2-40B4-BE49-F238E27FC236}">
                <a16:creationId xmlns:a16="http://schemas.microsoft.com/office/drawing/2014/main" id="{9C6B13F1-77B5-48D9-9204-9DF8BD3F9EA6}"/>
              </a:ext>
            </a:extLst>
          </p:cNvPr>
          <p:cNvSpPr>
            <a:spLocks noGrp="1"/>
          </p:cNvSpPr>
          <p:nvPr>
            <p:ph idx="1"/>
          </p:nvPr>
        </p:nvSpPr>
        <p:spPr>
          <a:xfrm>
            <a:off x="5112253" y="3158521"/>
            <a:ext cx="6835140" cy="1151772"/>
          </a:xfrm>
        </p:spPr>
        <p:txBody>
          <a:bodyPr vert="horz" lIns="91440" tIns="45720" rIns="91440" bIns="45720" numCol="1" rtlCol="0" anchor="ctr">
            <a:noAutofit/>
          </a:bodyPr>
          <a:lstStyle/>
          <a:p>
            <a:r>
              <a:rPr lang="en-US" altLang="zh-CN" sz="1600" dirty="0">
                <a:latin typeface="Arial" panose="020B0604020202020204" pitchFamily="34" charset="0"/>
                <a:cs typeface="Arial" panose="020B0604020202020204" pitchFamily="34" charset="0"/>
              </a:rPr>
              <a:t>It is</a:t>
            </a:r>
            <a:r>
              <a:rPr lang="zh-CN" altLang="en-US" sz="1600" dirty="0">
                <a:latin typeface="Arial" panose="020B0604020202020204" pitchFamily="34" charset="0"/>
                <a:cs typeface="Arial" panose="020B0604020202020204" pitchFamily="34" charset="0"/>
              </a:rPr>
              <a:t> rock particles that accumulated by wind, water, or glaciers in the sand, and gradually accumulated and formed under high-pressure diagenesis</a:t>
            </a:r>
            <a:r>
              <a:rPr lang="en-US" altLang="zh-CN" sz="1600" dirty="0">
                <a:latin typeface="Arial" panose="020B0604020202020204" pitchFamily="34" charset="0"/>
                <a:cs typeface="Arial" panose="020B0604020202020204" pitchFamily="34" charset="0"/>
              </a:rPr>
              <a:t>, it account approximately 70% of the rocks on the surface </a:t>
            </a:r>
          </a:p>
          <a:p>
            <a:r>
              <a:rPr lang="en-US" altLang="zh-CN" sz="1600" dirty="0">
                <a:latin typeface="Arial" panose="020B0604020202020204" pitchFamily="34" charset="0"/>
                <a:cs typeface="Arial" panose="020B0604020202020204" pitchFamily="34" charset="0"/>
              </a:rPr>
              <a:t>Common types: </a:t>
            </a:r>
            <a:r>
              <a:rPr lang="en-US" altLang="zh-CN" sz="1600" b="1" dirty="0">
                <a:solidFill>
                  <a:srgbClr val="C00000"/>
                </a:solidFill>
                <a:latin typeface="Arial" panose="020B0604020202020204" pitchFamily="34" charset="0"/>
                <a:cs typeface="Arial" panose="020B0604020202020204" pitchFamily="34" charset="0"/>
              </a:rPr>
              <a:t>Limestone and sandstone</a:t>
            </a:r>
            <a:endParaRPr lang="zh-CN" altLang="en-US" sz="1600" b="1" dirty="0">
              <a:solidFill>
                <a:srgbClr val="C00000"/>
              </a:solidFill>
              <a:latin typeface="Arial" panose="020B0604020202020204" pitchFamily="34" charset="0"/>
              <a:cs typeface="Arial" panose="020B0604020202020204" pitchFamily="34" charset="0"/>
            </a:endParaRPr>
          </a:p>
        </p:txBody>
      </p:sp>
      <p:sp>
        <p:nvSpPr>
          <p:cNvPr id="28" name="Content Placeholder 2">
            <a:extLst>
              <a:ext uri="{FF2B5EF4-FFF2-40B4-BE49-F238E27FC236}">
                <a16:creationId xmlns:a16="http://schemas.microsoft.com/office/drawing/2014/main" id="{EF28A822-11EE-4E98-A8BD-1014CE3A4256}"/>
              </a:ext>
            </a:extLst>
          </p:cNvPr>
          <p:cNvSpPr txBox="1">
            <a:spLocks/>
          </p:cNvSpPr>
          <p:nvPr/>
        </p:nvSpPr>
        <p:spPr>
          <a:xfrm>
            <a:off x="5039360" y="1752863"/>
            <a:ext cx="6835140" cy="1151772"/>
          </a:xfrm>
          <a:prstGeom prst="rect">
            <a:avLst/>
          </a:prstGeom>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latin typeface="Arial" panose="020B0604020202020204" pitchFamily="34" charset="0"/>
                <a:cs typeface="Arial" panose="020B0604020202020204" pitchFamily="34" charset="0"/>
              </a:rPr>
              <a:t>Igneous rocks are rocks formed by the cooling of magma or lava</a:t>
            </a:r>
          </a:p>
          <a:p>
            <a:r>
              <a:rPr lang="en-US" altLang="zh-CN" sz="1600" dirty="0">
                <a:latin typeface="Arial" panose="020B0604020202020204" pitchFamily="34" charset="0"/>
                <a:cs typeface="Arial" panose="020B0604020202020204" pitchFamily="34" charset="0"/>
              </a:rPr>
              <a:t>Common types: </a:t>
            </a:r>
            <a:r>
              <a:rPr lang="en-US" altLang="zh-CN" sz="1600" b="1" dirty="0">
                <a:solidFill>
                  <a:srgbClr val="C00000"/>
                </a:solidFill>
                <a:latin typeface="Arial" panose="020B0604020202020204" pitchFamily="34" charset="0"/>
                <a:cs typeface="Arial" panose="020B0604020202020204" pitchFamily="34" charset="0"/>
              </a:rPr>
              <a:t>Granite, basalt and andesite</a:t>
            </a:r>
            <a:r>
              <a:rPr lang="en-US" altLang="zh-CN" sz="1600" dirty="0">
                <a:latin typeface="Arial" panose="020B0604020202020204" pitchFamily="34" charset="0"/>
                <a:cs typeface="Arial" panose="020B0604020202020204" pitchFamily="34" charset="0"/>
              </a:rPr>
              <a:t>.</a:t>
            </a:r>
          </a:p>
        </p:txBody>
      </p:sp>
      <p:sp>
        <p:nvSpPr>
          <p:cNvPr id="29" name="Content Placeholder 2">
            <a:extLst>
              <a:ext uri="{FF2B5EF4-FFF2-40B4-BE49-F238E27FC236}">
                <a16:creationId xmlns:a16="http://schemas.microsoft.com/office/drawing/2014/main" id="{7A6738A6-0949-439A-A76C-7673AD73FC78}"/>
              </a:ext>
            </a:extLst>
          </p:cNvPr>
          <p:cNvSpPr txBox="1">
            <a:spLocks/>
          </p:cNvSpPr>
          <p:nvPr/>
        </p:nvSpPr>
        <p:spPr>
          <a:xfrm>
            <a:off x="4997834" y="4575780"/>
            <a:ext cx="6835140" cy="1151772"/>
          </a:xfrm>
          <a:prstGeom prst="rect">
            <a:avLst/>
          </a:prstGeom>
        </p:spPr>
        <p:txBody>
          <a:bodyPr vert="horz" lIns="91440" tIns="45720" rIns="91440" bIns="45720" numCol="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latin typeface="Arial" panose="020B0604020202020204" pitchFamily="34" charset="0"/>
                <a:cs typeface="Arial" panose="020B0604020202020204" pitchFamily="34" charset="0"/>
              </a:rPr>
              <a:t>Metamorphic rocks are composed of igneous rocks and sedimentary rocks that are extruded and glued under high temperature and high pressure.</a:t>
            </a:r>
          </a:p>
          <a:p>
            <a:r>
              <a:rPr lang="en-US" altLang="zh-CN" sz="1600" dirty="0">
                <a:latin typeface="Arial" panose="020B0604020202020204" pitchFamily="34" charset="0"/>
                <a:cs typeface="Arial" panose="020B0604020202020204" pitchFamily="34" charset="0"/>
              </a:rPr>
              <a:t>Common types: </a:t>
            </a:r>
            <a:r>
              <a:rPr lang="en-US" altLang="zh-CN" sz="1600" b="1" dirty="0">
                <a:solidFill>
                  <a:srgbClr val="C00000"/>
                </a:solidFill>
                <a:latin typeface="Arial" panose="020B0604020202020204" pitchFamily="34" charset="0"/>
                <a:cs typeface="Arial" panose="020B0604020202020204" pitchFamily="34" charset="0"/>
              </a:rPr>
              <a:t>Quartzite</a:t>
            </a:r>
          </a:p>
        </p:txBody>
      </p:sp>
    </p:spTree>
    <p:extLst>
      <p:ext uri="{BB962C8B-B14F-4D97-AF65-F5344CB8AC3E}">
        <p14:creationId xmlns:p14="http://schemas.microsoft.com/office/powerpoint/2010/main" val="2057192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dirty="0"/>
          </a:p>
        </p:txBody>
      </p:sp>
      <p:sp>
        <p:nvSpPr>
          <p:cNvPr id="2" name="Title 1">
            <a:extLst>
              <a:ext uri="{FF2B5EF4-FFF2-40B4-BE49-F238E27FC236}">
                <a16:creationId xmlns:a16="http://schemas.microsoft.com/office/drawing/2014/main" id="{3BA07398-3896-48E2-965D-57785C3FCAAA}"/>
              </a:ext>
            </a:extLst>
          </p:cNvPr>
          <p:cNvSpPr>
            <a:spLocks noGrp="1"/>
          </p:cNvSpPr>
          <p:nvPr>
            <p:ph type="title"/>
          </p:nvPr>
        </p:nvSpPr>
        <p:spPr>
          <a:xfrm>
            <a:off x="643467" y="321734"/>
            <a:ext cx="10905066" cy="1135737"/>
          </a:xfrm>
        </p:spPr>
        <p:txBody>
          <a:bodyPr numCol="1">
            <a:normAutofit/>
          </a:bodyPr>
          <a:lstStyle/>
          <a:p>
            <a:r>
              <a:rPr lang="en-US" sz="4000" dirty="0">
                <a:solidFill>
                  <a:srgbClr val="A5C3C3"/>
                </a:solidFill>
                <a:latin typeface="Aharoni" panose="02010803020104030203" pitchFamily="2" charset="-79"/>
                <a:cs typeface="Aharoni" panose="02010803020104030203" pitchFamily="2" charset="-79"/>
              </a:rPr>
              <a:t>Classification of mineral water - Residual</a:t>
            </a:r>
            <a:endParaRPr lang="en-BE" altLang="en-BE" sz="4000" dirty="0">
              <a:solidFill>
                <a:srgbClr val="A5C3C3"/>
              </a:solidFill>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FF235A49-C672-4BA4-B274-628F002ECE2A}"/>
              </a:ext>
            </a:extLst>
          </p:cNvPr>
          <p:cNvSpPr>
            <a:spLocks noGrp="1"/>
          </p:cNvSpPr>
          <p:nvPr>
            <p:ph idx="1"/>
          </p:nvPr>
        </p:nvSpPr>
        <p:spPr>
          <a:xfrm>
            <a:off x="643469" y="1782981"/>
            <a:ext cx="4008384" cy="4393982"/>
          </a:xfrm>
        </p:spPr>
        <p:txBody>
          <a:bodyPr numCol="1">
            <a:normAutofit/>
          </a:bodyPr>
          <a:lstStyle/>
          <a:p>
            <a:pPr marL="0" indent="0">
              <a:buNone/>
            </a:pPr>
            <a:endParaRPr lang="en-US" sz="2000" dirty="0">
              <a:latin typeface="Droid Serif"/>
            </a:endParaRPr>
          </a:p>
          <a:p>
            <a:pPr marL="0" indent="0">
              <a:buNone/>
            </a:pPr>
            <a:endParaRPr lang="en-BE" altLang="en-BE" sz="2000" dirty="0"/>
          </a:p>
        </p:txBody>
      </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dirty="0"/>
            </a:p>
          </p:txBody>
        </p:sp>
      </p:grpSp>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grpSp>
      <p:sp>
        <p:nvSpPr>
          <p:cNvPr id="7" name="文本框 6">
            <a:extLst>
              <a:ext uri="{FF2B5EF4-FFF2-40B4-BE49-F238E27FC236}">
                <a16:creationId xmlns:a16="http://schemas.microsoft.com/office/drawing/2014/main" id="{09325CD2-65D2-48B8-A1FE-E78FA0D5F73A}"/>
              </a:ext>
            </a:extLst>
          </p:cNvPr>
          <p:cNvSpPr txBox="1"/>
          <p:nvPr/>
        </p:nvSpPr>
        <p:spPr>
          <a:xfrm>
            <a:off x="206334" y="1723028"/>
            <a:ext cx="5422610" cy="1200329"/>
          </a:xfrm>
          <a:prstGeom prst="rect">
            <a:avLst/>
          </a:prstGeom>
          <a:noFill/>
        </p:spPr>
        <p:txBody>
          <a:bodyPr wrap="square" numCol="1">
            <a:spAutoFit/>
          </a:bodyPr>
          <a:lstStyle/>
          <a:p>
            <a:pPr marL="285750" indent="-285750">
              <a:spcAft>
                <a:spcPts val="600"/>
              </a:spcAft>
              <a:buFont typeface="Arial" panose="020B0604020202020204" pitchFamily="34" charset="0"/>
              <a:buChar char="•"/>
            </a:pPr>
            <a:r>
              <a:rPr lang="en-US" altLang="zh-CN" b="0" i="0" dirty="0">
                <a:solidFill>
                  <a:schemeClr val="tx1">
                    <a:lumMod val="65000"/>
                    <a:lumOff val="35000"/>
                  </a:schemeClr>
                </a:solidFill>
                <a:effectLst/>
                <a:latin typeface="Arial" panose="020B0604020202020204" pitchFamily="34" charset="0"/>
                <a:cs typeface="Arial" panose="020B0604020202020204" pitchFamily="34" charset="0"/>
              </a:rPr>
              <a:t>According to European regulations (2009/54/EC Directive), mineral water is classified using physical and chemical properties. First, natural mineral water is classified by 180℃ fixed residue. </a:t>
            </a:r>
            <a:endParaRPr lang="zh-CN"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E65DD98C-9EE8-442C-B729-AF0DE9540C84}"/>
              </a:ext>
            </a:extLst>
          </p:cNvPr>
          <p:cNvSpPr txBox="1"/>
          <p:nvPr/>
        </p:nvSpPr>
        <p:spPr>
          <a:xfrm>
            <a:off x="6801809" y="4601497"/>
            <a:ext cx="5185589" cy="1477328"/>
          </a:xfrm>
          <a:prstGeom prst="rect">
            <a:avLst/>
          </a:prstGeom>
          <a:noFill/>
        </p:spPr>
        <p:txBody>
          <a:bodyPr wrap="square" numCol="1">
            <a:spAutoFit/>
          </a:bodyPr>
          <a:lstStyle/>
          <a:p>
            <a:pPr marL="285750" indent="-285750">
              <a:spcAft>
                <a:spcPts val="600"/>
              </a:spcAft>
              <a:buFont typeface="Arial" panose="020B0604020202020204" pitchFamily="34" charset="0"/>
              <a:buChar char="•"/>
            </a:pPr>
            <a:r>
              <a:rPr lang="en-US" altLang="zh-CN" dirty="0">
                <a:solidFill>
                  <a:schemeClr val="tx1">
                    <a:lumMod val="65000"/>
                    <a:lumOff val="35000"/>
                  </a:schemeClr>
                </a:solidFill>
                <a:latin typeface="Arial" panose="020B0604020202020204" pitchFamily="34" charset="0"/>
                <a:cs typeface="Arial" panose="020B0604020202020204" pitchFamily="34" charset="0"/>
              </a:rPr>
              <a:t>The</a:t>
            </a:r>
            <a:r>
              <a:rPr lang="zh-CN" dirty="0">
                <a:solidFill>
                  <a:schemeClr val="tx1">
                    <a:lumMod val="65000"/>
                    <a:lumOff val="35000"/>
                  </a:schemeClr>
                </a:solidFill>
                <a:latin typeface="Arial" panose="020B0604020202020204" pitchFamily="34" charset="0"/>
                <a:cs typeface="Arial" panose="020B0604020202020204" pitchFamily="34" charset="0"/>
              </a:rPr>
              <a:t> </a:t>
            </a:r>
            <a:r>
              <a:rPr lang="en-US" altLang="zh-CN" dirty="0">
                <a:solidFill>
                  <a:schemeClr val="tx1">
                    <a:lumMod val="65000"/>
                    <a:lumOff val="35000"/>
                  </a:schemeClr>
                </a:solidFill>
                <a:latin typeface="Arial" panose="020B0604020202020204" pitchFamily="34" charset="0"/>
                <a:cs typeface="Arial" panose="020B0604020202020204" pitchFamily="34" charset="0"/>
              </a:rPr>
              <a:t>last</a:t>
            </a:r>
            <a:r>
              <a:rPr lang="zh-CN" dirty="0">
                <a:solidFill>
                  <a:schemeClr val="tx1">
                    <a:lumMod val="65000"/>
                    <a:lumOff val="35000"/>
                  </a:schemeClr>
                </a:solidFill>
                <a:latin typeface="Arial" panose="020B0604020202020204" pitchFamily="34" charset="0"/>
                <a:cs typeface="Arial" panose="020B0604020202020204" pitchFamily="34" charset="0"/>
              </a:rPr>
              <a:t> </a:t>
            </a:r>
            <a:r>
              <a:rPr lang="en-US" altLang="zh-CN" dirty="0">
                <a:solidFill>
                  <a:schemeClr val="tx1">
                    <a:lumMod val="65000"/>
                    <a:lumOff val="35000"/>
                  </a:schemeClr>
                </a:solidFill>
                <a:latin typeface="Arial" panose="020B0604020202020204" pitchFamily="34" charset="0"/>
                <a:cs typeface="Arial" panose="020B0604020202020204" pitchFamily="34" charset="0"/>
              </a:rPr>
              <a:t>3</a:t>
            </a:r>
            <a:r>
              <a:rPr lang="zh-CN" dirty="0">
                <a:solidFill>
                  <a:schemeClr val="tx1">
                    <a:lumMod val="65000"/>
                    <a:lumOff val="35000"/>
                  </a:schemeClr>
                </a:solidFill>
                <a:latin typeface="Arial" panose="020B0604020202020204" pitchFamily="34" charset="0"/>
                <a:cs typeface="Arial" panose="020B0604020202020204" pitchFamily="34" charset="0"/>
              </a:rPr>
              <a:t> </a:t>
            </a:r>
            <a:r>
              <a:rPr lang="en-US" altLang="zh-CN" dirty="0">
                <a:solidFill>
                  <a:schemeClr val="tx1">
                    <a:lumMod val="65000"/>
                    <a:lumOff val="35000"/>
                  </a:schemeClr>
                </a:solidFill>
                <a:latin typeface="Arial" panose="020B0604020202020204" pitchFamily="34" charset="0"/>
                <a:cs typeface="Arial" panose="020B0604020202020204" pitchFamily="34" charset="0"/>
              </a:rPr>
              <a:t>brands</a:t>
            </a:r>
            <a:r>
              <a:rPr lang="zh-CN" dirty="0">
                <a:solidFill>
                  <a:schemeClr val="tx1">
                    <a:lumMod val="65000"/>
                    <a:lumOff val="35000"/>
                  </a:schemeClr>
                </a:solidFill>
                <a:latin typeface="Arial" panose="020B0604020202020204" pitchFamily="34" charset="0"/>
                <a:cs typeface="Arial" panose="020B0604020202020204" pitchFamily="34" charset="0"/>
              </a:rPr>
              <a:t> </a:t>
            </a:r>
            <a:r>
              <a:rPr lang="en-US" altLang="zh-CN" dirty="0">
                <a:solidFill>
                  <a:schemeClr val="tx1">
                    <a:lumMod val="65000"/>
                    <a:lumOff val="35000"/>
                  </a:schemeClr>
                </a:solidFill>
                <a:latin typeface="Arial" panose="020B0604020202020204" pitchFamily="34" charset="0"/>
                <a:cs typeface="Arial" panose="020B0604020202020204" pitchFamily="34" charset="0"/>
              </a:rPr>
              <a:t>have medium or rich mineral content all come from the same region – </a:t>
            </a:r>
            <a:r>
              <a:rPr lang="en-US" altLang="zh-CN" b="1" i="0" dirty="0">
                <a:solidFill>
                  <a:srgbClr val="FFC000"/>
                </a:solidFill>
                <a:effectLst/>
                <a:latin typeface="Arial" panose="020B0604020202020204" pitchFamily="34" charset="0"/>
                <a:cs typeface="Arial" panose="020B0604020202020204" pitchFamily="34" charset="0"/>
              </a:rPr>
              <a:t>Vosges (France)</a:t>
            </a:r>
            <a:r>
              <a:rPr lang="en-US" altLang="zh-CN" b="1" i="0" dirty="0">
                <a:solidFill>
                  <a:schemeClr val="tx1">
                    <a:lumMod val="65000"/>
                    <a:lumOff val="35000"/>
                  </a:schemeClr>
                </a:solidFill>
                <a:effectLst/>
                <a:latin typeface="Arial" panose="020B0604020202020204" pitchFamily="34" charset="0"/>
                <a:cs typeface="Arial" panose="020B0604020202020204" pitchFamily="34" charset="0"/>
              </a:rPr>
              <a:t>, </a:t>
            </a:r>
            <a:r>
              <a:rPr lang="en-US" altLang="zh-CN" dirty="0">
                <a:solidFill>
                  <a:schemeClr val="tx1">
                    <a:lumMod val="65000"/>
                    <a:lumOff val="35000"/>
                  </a:schemeClr>
                </a:solidFill>
                <a:latin typeface="Arial" panose="020B0604020202020204" pitchFamily="34" charset="0"/>
                <a:cs typeface="Arial" panose="020B0604020202020204" pitchFamily="34" charset="0"/>
              </a:rPr>
              <a:t>and</a:t>
            </a:r>
            <a:r>
              <a:rPr lang="zh-CN" altLang="en-US" dirty="0">
                <a:solidFill>
                  <a:schemeClr val="tx1">
                    <a:lumMod val="65000"/>
                    <a:lumOff val="35000"/>
                  </a:schemeClr>
                </a:solidFill>
                <a:latin typeface="Arial" panose="020B0604020202020204" pitchFamily="34" charset="0"/>
                <a:cs typeface="Arial" panose="020B0604020202020204" pitchFamily="34" charset="0"/>
              </a:rPr>
              <a:t> </a:t>
            </a:r>
            <a:r>
              <a:rPr lang="en-US" altLang="zh-CN" dirty="0">
                <a:solidFill>
                  <a:schemeClr val="tx1">
                    <a:lumMod val="65000"/>
                    <a:lumOff val="35000"/>
                  </a:schemeClr>
                </a:solidFill>
                <a:latin typeface="Arial" panose="020B0604020202020204" pitchFamily="34" charset="0"/>
                <a:cs typeface="Arial" panose="020B0604020202020204" pitchFamily="34" charset="0"/>
              </a:rPr>
              <a:t>the</a:t>
            </a:r>
            <a:r>
              <a:rPr lang="zh-CN" altLang="en-US" dirty="0">
                <a:solidFill>
                  <a:schemeClr val="tx1">
                    <a:lumMod val="65000"/>
                    <a:lumOff val="35000"/>
                  </a:schemeClr>
                </a:solidFill>
                <a:latin typeface="Arial" panose="020B0604020202020204" pitchFamily="34" charset="0"/>
                <a:cs typeface="Arial" panose="020B0604020202020204" pitchFamily="34" charset="0"/>
              </a:rPr>
              <a:t> </a:t>
            </a:r>
            <a:r>
              <a:rPr lang="en-US" altLang="zh-CN" dirty="0">
                <a:solidFill>
                  <a:schemeClr val="tx1">
                    <a:lumMod val="65000"/>
                    <a:lumOff val="35000"/>
                  </a:schemeClr>
                </a:solidFill>
                <a:latin typeface="Arial" panose="020B0604020202020204" pitchFamily="34" charset="0"/>
                <a:cs typeface="Arial" panose="020B0604020202020204" pitchFamily="34" charset="0"/>
              </a:rPr>
              <a:t>very low mineral contents water comes from </a:t>
            </a:r>
            <a:r>
              <a:rPr lang="en-US" altLang="zh-CN" sz="1800" b="1" dirty="0">
                <a:solidFill>
                  <a:srgbClr val="00B0F0"/>
                </a:solidFill>
                <a:latin typeface="Arial" panose="020B0604020202020204" pitchFamily="34" charset="0"/>
                <a:cs typeface="Arial" panose="020B0604020202020204" pitchFamily="34" charset="0"/>
              </a:rPr>
              <a:t>Pyrenees mountain (France) </a:t>
            </a:r>
            <a:r>
              <a:rPr lang="en-US" altLang="zh-CN" sz="1800" dirty="0">
                <a:latin typeface="Arial" panose="020B0604020202020204" pitchFamily="34" charset="0"/>
                <a:cs typeface="Arial" panose="020B0604020202020204" pitchFamily="34" charset="0"/>
              </a:rPr>
              <a:t>and</a:t>
            </a:r>
            <a:r>
              <a:rPr lang="en-US" altLang="zh-CN" sz="1800" b="1" dirty="0">
                <a:solidFill>
                  <a:srgbClr val="00B0F0"/>
                </a:solidFill>
                <a:latin typeface="Arial" panose="020B0604020202020204" pitchFamily="34" charset="0"/>
                <a:cs typeface="Arial" panose="020B0604020202020204" pitchFamily="34" charset="0"/>
              </a:rPr>
              <a:t> High Fens(Belgium)</a:t>
            </a:r>
            <a:r>
              <a:rPr lang="en-US" altLang="zh-CN" sz="1800" b="1" dirty="0">
                <a:solidFill>
                  <a:srgbClr val="FFC000"/>
                </a:solidFill>
                <a:latin typeface="Arial" panose="020B0604020202020204" pitchFamily="34" charset="0"/>
                <a:cs typeface="Arial" panose="020B0604020202020204" pitchFamily="34" charset="0"/>
              </a:rPr>
              <a:t>.</a:t>
            </a:r>
            <a:r>
              <a:rPr lang="en-US" altLang="zh-CN" b="1" dirty="0">
                <a:solidFill>
                  <a:schemeClr val="tx1">
                    <a:lumMod val="65000"/>
                    <a:lumOff val="35000"/>
                  </a:schemeClr>
                </a:solidFill>
                <a:latin typeface="Arial" panose="020B0604020202020204" pitchFamily="34" charset="0"/>
                <a:cs typeface="Arial" panose="020B0604020202020204" pitchFamily="34" charset="0"/>
              </a:rPr>
              <a:t> </a:t>
            </a:r>
            <a:endParaRPr lang="zh-CN"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A4AAAE73-E16F-4AAB-B5DE-B55E0799717C}"/>
              </a:ext>
            </a:extLst>
          </p:cNvPr>
          <p:cNvSpPr txBox="1"/>
          <p:nvPr/>
        </p:nvSpPr>
        <p:spPr>
          <a:xfrm>
            <a:off x="5708556" y="1485592"/>
            <a:ext cx="6396676" cy="307777"/>
          </a:xfrm>
          <a:prstGeom prst="rect">
            <a:avLst/>
          </a:prstGeom>
          <a:noFill/>
        </p:spPr>
        <p:txBody>
          <a:bodyPr wrap="square" numCol="1">
            <a:spAutoFit/>
          </a:bodyPr>
          <a:lstStyle/>
          <a:p>
            <a:r>
              <a:rPr lang="en-US" altLang="zh-CN" sz="1400" b="0" i="0" dirty="0">
                <a:solidFill>
                  <a:srgbClr val="000000"/>
                </a:solidFill>
                <a:effectLst/>
                <a:latin typeface="Arial" panose="020B0604020202020204" pitchFamily="34" charset="0"/>
                <a:cs typeface="Arial" panose="020B0604020202020204" pitchFamily="34" charset="0"/>
              </a:rPr>
              <a:t>Table 3 – Classification of natural waters based on fixed residue at 180 </a:t>
            </a:r>
            <a:r>
              <a:rPr lang="zh-CN" sz="1400" b="0" i="0" dirty="0">
                <a:solidFill>
                  <a:srgbClr val="000000"/>
                </a:solidFill>
                <a:effectLst/>
                <a:latin typeface="Arial" panose="020B0604020202020204" pitchFamily="34" charset="0"/>
                <a:cs typeface="Arial" panose="020B0604020202020204" pitchFamily="34" charset="0"/>
              </a:rPr>
              <a:t>℃ </a:t>
            </a:r>
            <a:r>
              <a:rPr lang="en-US" altLang="zh-CN" sz="1400" b="0" i="0" dirty="0">
                <a:solidFill>
                  <a:srgbClr val="000000"/>
                </a:solidFill>
                <a:effectLst/>
                <a:latin typeface="Arial" panose="020B0604020202020204" pitchFamily="34" charset="0"/>
                <a:cs typeface="Arial" panose="020B0604020202020204" pitchFamily="34" charset="0"/>
              </a:rPr>
              <a:t>[2]</a:t>
            </a:r>
            <a:endParaRPr lang="zh-CN" sz="1400" dirty="0"/>
          </a:p>
        </p:txBody>
      </p:sp>
      <p:pic>
        <p:nvPicPr>
          <p:cNvPr id="11" name="图片 10">
            <a:extLst>
              <a:ext uri="{FF2B5EF4-FFF2-40B4-BE49-F238E27FC236}">
                <a16:creationId xmlns:a16="http://schemas.microsoft.com/office/drawing/2014/main" id="{2D227B05-B51E-4A2D-9719-9217ECF80F05}"/>
              </a:ext>
            </a:extLst>
          </p:cNvPr>
          <p:cNvPicPr>
            <a:picLocks noChangeAspect="1"/>
          </p:cNvPicPr>
          <p:nvPr/>
        </p:nvPicPr>
        <p:blipFill>
          <a:blip r:embed="rId2"/>
          <a:stretch>
            <a:fillRect/>
          </a:stretch>
        </p:blipFill>
        <p:spPr>
          <a:xfrm>
            <a:off x="8476" y="3190240"/>
            <a:ext cx="6784857" cy="3683657"/>
          </a:xfrm>
          <a:prstGeom prst="rect">
            <a:avLst/>
          </a:prstGeom>
        </p:spPr>
      </p:pic>
      <p:pic>
        <p:nvPicPr>
          <p:cNvPr id="9" name="图片 8" descr="表格  描述已自动生成">
            <a:extLst>
              <a:ext uri="{FF2B5EF4-FFF2-40B4-BE49-F238E27FC236}">
                <a16:creationId xmlns:a16="http://schemas.microsoft.com/office/drawing/2014/main" id="{C41F740B-78E4-4139-9E02-67061BC8D889}"/>
              </a:ext>
            </a:extLst>
          </p:cNvPr>
          <p:cNvPicPr>
            <a:picLocks noChangeAspect="1"/>
          </p:cNvPicPr>
          <p:nvPr/>
        </p:nvPicPr>
        <p:blipFill rotWithShape="1">
          <a:blip r:embed="rId3"/>
          <a:srcRect t="22718"/>
          <a:stretch/>
        </p:blipFill>
        <p:spPr>
          <a:xfrm>
            <a:off x="5637455" y="1736063"/>
            <a:ext cx="6467777" cy="1907205"/>
          </a:xfrm>
          <a:prstGeom prst="rect">
            <a:avLst/>
          </a:prstGeom>
        </p:spPr>
      </p:pic>
      <p:sp>
        <p:nvSpPr>
          <p:cNvPr id="15" name="灯片编号占位符 14">
            <a:extLst>
              <a:ext uri="{FF2B5EF4-FFF2-40B4-BE49-F238E27FC236}">
                <a16:creationId xmlns:a16="http://schemas.microsoft.com/office/drawing/2014/main" id="{9222ECD5-E91E-4670-9026-0FFB9278B5E0}"/>
              </a:ext>
            </a:extLst>
          </p:cNvPr>
          <p:cNvSpPr>
            <a:spLocks noGrp="1"/>
          </p:cNvSpPr>
          <p:nvPr>
            <p:ph type="sldNum" sz="quarter" idx="12"/>
          </p:nvPr>
        </p:nvSpPr>
        <p:spPr/>
        <p:txBody>
          <a:bodyPr numCol="1"/>
          <a:lstStyle/>
          <a:p>
            <a:fld id="{27065323-F441-4814-A85D-EDA3A478EE0A}" type="slidenum">
              <a:rPr lang="en-BE" altLang="en-BE" smtClean="0"/>
              <a:t>9</a:t>
            </a:fld>
            <a:endParaRPr lang="en-BE" altLang="en-BE" dirty="0"/>
          </a:p>
        </p:txBody>
      </p:sp>
      <p:sp>
        <p:nvSpPr>
          <p:cNvPr id="23" name="椭圆 22">
            <a:extLst>
              <a:ext uri="{FF2B5EF4-FFF2-40B4-BE49-F238E27FC236}">
                <a16:creationId xmlns:a16="http://schemas.microsoft.com/office/drawing/2014/main" id="{A478234D-85D5-4BC2-BA1B-962BDEE494A8}"/>
              </a:ext>
            </a:extLst>
          </p:cNvPr>
          <p:cNvSpPr/>
          <p:nvPr/>
        </p:nvSpPr>
        <p:spPr>
          <a:xfrm rot="5400000">
            <a:off x="3701112" y="4343402"/>
            <a:ext cx="2915422" cy="1874354"/>
          </a:xfrm>
          <a:prstGeom prst="ellipse">
            <a:avLst/>
          </a:prstGeom>
          <a:noFill/>
          <a:ln w="762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75362D76-DBD8-4134-A2D2-E5BFAF3E2CD2}"/>
              </a:ext>
            </a:extLst>
          </p:cNvPr>
          <p:cNvSpPr/>
          <p:nvPr/>
        </p:nvSpPr>
        <p:spPr>
          <a:xfrm rot="5400000">
            <a:off x="519388" y="5443764"/>
            <a:ext cx="1135462" cy="1361440"/>
          </a:xfrm>
          <a:prstGeom prst="ellipse">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282563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FC5B2B5EC85B646802B59843948236B" ma:contentTypeVersion="12" ma:contentTypeDescription="Een nieuw document maken." ma:contentTypeScope="" ma:versionID="20448863e9c4d9a2271a6bec6e34a57d">
  <xsd:schema xmlns:xsd="http://www.w3.org/2001/XMLSchema" xmlns:xs="http://www.w3.org/2001/XMLSchema" xmlns:p="http://schemas.microsoft.com/office/2006/metadata/properties" xmlns:ns3="9cbe85b3-2841-4a60-b6e1-9d14ea563664" xmlns:ns4="cac3fa02-aedd-441e-a224-61abc49d0381" targetNamespace="http://schemas.microsoft.com/office/2006/metadata/properties" ma:root="true" ma:fieldsID="24c4ef01fc3d4b61905a2f5e60bf2546" ns3:_="" ns4:_="">
    <xsd:import namespace="9cbe85b3-2841-4a60-b6e1-9d14ea563664"/>
    <xsd:import namespace="cac3fa02-aedd-441e-a224-61abc49d038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e85b3-2841-4a60-b6e1-9d14ea5636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c3fa02-aedd-441e-a224-61abc49d038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element name="SharingHintHash" ma:index="14"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04793-ADEB-4D1F-826F-F480CEC75B32}">
  <ds:schemaRefs>
    <ds:schemaRef ds:uri="cac3fa02-aedd-441e-a224-61abc49d0381"/>
    <ds:schemaRef ds:uri="http://www.w3.org/XML/1998/namespace"/>
    <ds:schemaRef ds:uri="http://purl.org/dc/elements/1.1/"/>
    <ds:schemaRef ds:uri="http://purl.org/dc/terms/"/>
    <ds:schemaRef ds:uri="http://schemas.microsoft.com/office/2006/metadata/properties"/>
    <ds:schemaRef ds:uri="http://schemas.microsoft.com/office/2006/documentManagement/types"/>
    <ds:schemaRef ds:uri="9cbe85b3-2841-4a60-b6e1-9d14ea563664"/>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C0185C84-7226-46A4-980E-51CAE8A8EE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be85b3-2841-4a60-b6e1-9d14ea563664"/>
    <ds:schemaRef ds:uri="cac3fa02-aedd-441e-a224-61abc49d03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522731-9E0C-4537-B686-8C5FE7115A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8035</TotalTime>
  <Words>2949</Words>
  <Application>Microsoft Office PowerPoint</Application>
  <PresentationFormat>Widescreen</PresentationFormat>
  <Paragraphs>442</Paragraphs>
  <Slides>20</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ArialMT</vt:lpstr>
      <vt:lpstr>Droid Serif</vt:lpstr>
      <vt:lpstr>Meiryo</vt:lpstr>
      <vt:lpstr>NexusSerif</vt:lpstr>
      <vt:lpstr>等线</vt:lpstr>
      <vt:lpstr>Aharoni</vt:lpstr>
      <vt:lpstr>Arial</vt:lpstr>
      <vt:lpstr>Arial Black</vt:lpstr>
      <vt:lpstr>Calibri</vt:lpstr>
      <vt:lpstr>Calibri Light</vt:lpstr>
      <vt:lpstr>Office Theme</vt:lpstr>
      <vt:lpstr>Bottled Mineral Water &amp; Groundwater Quality Assessment in Europe </vt:lpstr>
      <vt:lpstr>Does bottled water taste better than tap water in Flanders?</vt:lpstr>
      <vt:lpstr>What water can be called bottled mineral water?</vt:lpstr>
      <vt:lpstr>Mineral distribution related to the geological composition</vt:lpstr>
      <vt:lpstr>PowerPoint Presentation</vt:lpstr>
      <vt:lpstr>Minerals contents and sources of the study water</vt:lpstr>
      <vt:lpstr>Source distribution of studied bottled water</vt:lpstr>
      <vt:lpstr>The types of rocks that make up different geology</vt:lpstr>
      <vt:lpstr>Classification of mineral water - Residual</vt:lpstr>
      <vt:lpstr>The correlation between elements and geology</vt:lpstr>
      <vt:lpstr>The correlation inter-element</vt:lpstr>
      <vt:lpstr>Classification of mineral water – chemical compositions</vt:lpstr>
      <vt:lpstr>PowerPoint Presentation</vt:lpstr>
      <vt:lpstr>The Health Effects of the different mineral waters </vt:lpstr>
      <vt:lpstr>Parameters for evaluating the quality of BDW ( Bottled Drinking Water )</vt:lpstr>
      <vt:lpstr>Potential contamination of mineral bottled water</vt:lpstr>
      <vt:lpstr>Bottled water VS. Tap water</vt:lpstr>
      <vt:lpstr>Conclusion </vt:lpstr>
      <vt:lpstr>References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Bottled Mineral Water Quality in Belgium</dc:title>
  <dc:creator>Zhiqi Wang;Jiaru Chang</dc:creator>
  <cp:lastModifiedBy>Zhiqi Wang</cp:lastModifiedBy>
  <cp:revision>78</cp:revision>
  <dcterms:created xsi:type="dcterms:W3CDTF">2021-04-21T18:00:34Z</dcterms:created>
  <dcterms:modified xsi:type="dcterms:W3CDTF">2023-03-28T16:35:08Z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0x010100AFC5B2B5EC85B646802B59843948236B</vt:lpwstr>
  </property>
</Properties>
</file>